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95" r:id="rId5"/>
    <p:sldMasterId id="2147483724" r:id="rId6"/>
    <p:sldMasterId id="2147483748" r:id="rId7"/>
    <p:sldMasterId id="2147483768" r:id="rId8"/>
    <p:sldMasterId id="2147483776" r:id="rId9"/>
    <p:sldMasterId id="2147483793" r:id="rId10"/>
    <p:sldMasterId id="2147483803" r:id="rId11"/>
  </p:sldMasterIdLst>
  <p:notesMasterIdLst>
    <p:notesMasterId r:id="rId45"/>
  </p:notesMasterIdLst>
  <p:sldIdLst>
    <p:sldId id="256" r:id="rId12"/>
    <p:sldId id="322" r:id="rId13"/>
    <p:sldId id="3076" r:id="rId14"/>
    <p:sldId id="3353" r:id="rId15"/>
    <p:sldId id="3216" r:id="rId16"/>
    <p:sldId id="3211" r:id="rId17"/>
    <p:sldId id="3289" r:id="rId18"/>
    <p:sldId id="3338" r:id="rId19"/>
    <p:sldId id="3292" r:id="rId20"/>
    <p:sldId id="2058" r:id="rId21"/>
    <p:sldId id="3073" r:id="rId22"/>
    <p:sldId id="3339" r:id="rId23"/>
    <p:sldId id="3340" r:id="rId24"/>
    <p:sldId id="3341" r:id="rId25"/>
    <p:sldId id="3296" r:id="rId26"/>
    <p:sldId id="3299" r:id="rId27"/>
    <p:sldId id="1831" r:id="rId28"/>
    <p:sldId id="3342" r:id="rId29"/>
    <p:sldId id="3344" r:id="rId30"/>
    <p:sldId id="3343" r:id="rId31"/>
    <p:sldId id="3345" r:id="rId32"/>
    <p:sldId id="3297" r:id="rId33"/>
    <p:sldId id="3085" r:id="rId34"/>
    <p:sldId id="3346" r:id="rId35"/>
    <p:sldId id="3347" r:id="rId36"/>
    <p:sldId id="3348" r:id="rId37"/>
    <p:sldId id="3349" r:id="rId38"/>
    <p:sldId id="3350" r:id="rId39"/>
    <p:sldId id="3351" r:id="rId40"/>
    <p:sldId id="3354" r:id="rId41"/>
    <p:sldId id="2889" r:id="rId42"/>
    <p:sldId id="2906" r:id="rId43"/>
    <p:sldId id="325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9B24959-CD8E-42CA-846B-EBCCEFBBCF29}">
          <p14:sldIdLst>
            <p14:sldId id="256"/>
            <p14:sldId id="322"/>
            <p14:sldId id="3076"/>
            <p14:sldId id="3353"/>
            <p14:sldId id="3216"/>
            <p14:sldId id="3211"/>
            <p14:sldId id="3289"/>
            <p14:sldId id="3338"/>
            <p14:sldId id="3292"/>
          </p14:sldIdLst>
        </p14:section>
        <p14:section name="AI Apps &amp; Agents" id="{7C41C235-23A1-4919-81BA-E4593C449775}">
          <p14:sldIdLst>
            <p14:sldId id="2058"/>
            <p14:sldId id="3073"/>
            <p14:sldId id="3339"/>
            <p14:sldId id="3340"/>
            <p14:sldId id="3341"/>
            <p14:sldId id="3296"/>
            <p14:sldId id="3299"/>
          </p14:sldIdLst>
        </p14:section>
        <p14:section name="Knowledge Mining" id="{B267AE0C-177F-471B-84A5-C81345235766}">
          <p14:sldIdLst>
            <p14:sldId id="1831"/>
            <p14:sldId id="3342"/>
            <p14:sldId id="3344"/>
            <p14:sldId id="3343"/>
            <p14:sldId id="3345"/>
            <p14:sldId id="3297"/>
          </p14:sldIdLst>
        </p14:section>
        <p14:section name="Machine Learning" id="{065DB7C3-8062-4BAE-83FC-6B5FADCA41F5}">
          <p14:sldIdLst>
            <p14:sldId id="3085"/>
            <p14:sldId id="3346"/>
            <p14:sldId id="3347"/>
            <p14:sldId id="3348"/>
            <p14:sldId id="3349"/>
            <p14:sldId id="3350"/>
            <p14:sldId id="3351"/>
          </p14:sldIdLst>
        </p14:section>
        <p14:section name="Closing" id="{4F4D4D26-6CCD-4483-8061-27610AFA42B7}">
          <p14:sldIdLst>
            <p14:sldId id="3354"/>
            <p14:sldId id="2889"/>
            <p14:sldId id="2906"/>
            <p14:sldId id="3251"/>
          </p14:sldIdLst>
        </p14:section>
        <p14:section name="Appendix" id="{68B0BDF4-6DE2-4B11-9BD6-E3685670E75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9"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94BEFF"/>
    <a:srgbClr val="005A9F"/>
    <a:srgbClr val="0078D7"/>
    <a:srgbClr val="0070C0"/>
    <a:srgbClr val="E6E6E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CC2425-CC46-5B4F-A8D7-A4FDD177C838}" v="1" dt="2018-09-18T02:54:48.3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23" autoAdjust="0"/>
    <p:restoredTop sz="95528" autoAdjust="0"/>
  </p:normalViewPr>
  <p:slideViewPr>
    <p:cSldViewPr snapToGrid="0">
      <p:cViewPr varScale="1">
        <p:scale>
          <a:sx n="155" d="100"/>
          <a:sy n="155" d="100"/>
        </p:scale>
        <p:origin x="1136" y="17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commentAuthors" Target="commentAuthors.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63702-0D65-49D9-9AF3-3AE02CA45617}" type="datetimeFigureOut">
              <a:rPr lang="en-US" smtClean="0"/>
              <a:t>9/18/18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7CCEA-49A8-43AF-A64B-0D7A6CEDCDD3}" type="slidenum">
              <a:rPr lang="en-US" smtClean="0"/>
              <a:t>‹#›</a:t>
            </a:fld>
            <a:endParaRPr lang="en-US" dirty="0"/>
          </a:p>
        </p:txBody>
      </p:sp>
    </p:spTree>
    <p:extLst>
      <p:ext uri="{BB962C8B-B14F-4D97-AF65-F5344CB8AC3E}">
        <p14:creationId xmlns:p14="http://schemas.microsoft.com/office/powerpoint/2010/main" val="249565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p>
        </p:txBody>
      </p:sp>
      <p:sp>
        <p:nvSpPr>
          <p:cNvPr id="4" name="Slide Number Placeholder 3"/>
          <p:cNvSpPr>
            <a:spLocks noGrp="1"/>
          </p:cNvSpPr>
          <p:nvPr>
            <p:ph type="sldNum" sz="quarter" idx="5"/>
          </p:nvPr>
        </p:nvSpPr>
        <p:spPr/>
        <p:txBody>
          <a:bodyPr/>
          <a:lstStyle/>
          <a:p>
            <a:fld id="{9617CCEA-49A8-43AF-A64B-0D7A6CEDCDD3}" type="slidenum">
              <a:rPr lang="en-US" smtClean="0"/>
              <a:t>1</a:t>
            </a:fld>
            <a:endParaRPr lang="en-US" dirty="0"/>
          </a:p>
        </p:txBody>
      </p:sp>
    </p:spTree>
    <p:extLst>
      <p:ext uri="{BB962C8B-B14F-4D97-AF65-F5344CB8AC3E}">
        <p14:creationId xmlns:p14="http://schemas.microsoft.com/office/powerpoint/2010/main" val="3085975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821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9/18/18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7911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9/18/18 9:35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6589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17CCEA-49A8-43AF-A64B-0D7A6CEDCDD3}" type="slidenum">
              <a:rPr lang="en-US" smtClean="0"/>
              <a:t>15</a:t>
            </a:fld>
            <a:endParaRPr lang="en-US" dirty="0"/>
          </a:p>
        </p:txBody>
      </p:sp>
    </p:spTree>
    <p:extLst>
      <p:ext uri="{BB962C8B-B14F-4D97-AF65-F5344CB8AC3E}">
        <p14:creationId xmlns:p14="http://schemas.microsoft.com/office/powerpoint/2010/main" val="4177959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9/18/18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3009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850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852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3B07532-79D3-CA44-AE4D-49026A829FF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4768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9/18/18 9:35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888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a:p>
        </p:txBody>
      </p:sp>
      <p:sp>
        <p:nvSpPr>
          <p:cNvPr id="4" name="Slide Number Placeholder 3"/>
          <p:cNvSpPr>
            <a:spLocks noGrp="1"/>
          </p:cNvSpPr>
          <p:nvPr>
            <p:ph type="sldNum" sz="quarter" idx="10"/>
          </p:nvPr>
        </p:nvSpPr>
        <p:spPr/>
        <p:txBody>
          <a:bodyPr/>
          <a:lstStyle/>
          <a:p>
            <a:pPr marL="0" marR="0" lvl="0" indent="0" algn="r" defTabSz="960864" rtl="0" eaLnBrk="1" fontAlgn="auto" latinLnBrk="0" hangingPunct="1">
              <a:lnSpc>
                <a:spcPct val="100000"/>
              </a:lnSpc>
              <a:spcBef>
                <a:spcPts val="0"/>
              </a:spcBef>
              <a:spcAft>
                <a:spcPts val="0"/>
              </a:spcAft>
              <a:buClrTx/>
              <a:buSzTx/>
              <a:buFontTx/>
              <a:buNone/>
              <a:tabLst/>
              <a:defRPr/>
            </a:pPr>
            <a:fld id="{CB26B38F-48C5-48A0-B35D-F0AF1A73B3A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086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4496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9/18/18 9:35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007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9/18/18 9:35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36530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9/18/18 9:35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7889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9/18/18 9:35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35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ASOS - - Personalized service to 13M, 33 orders per second</a:t>
            </a:r>
          </a:p>
          <a:p>
            <a:endParaRPr lang="en-US" b="0" dirty="0"/>
          </a:p>
          <a:p>
            <a:r>
              <a:rPr lang="en-US" b="0" dirty="0"/>
              <a:t>This section of the deck is meant to foster the conversation of what AI can do for the customer. The model that we use is the same one we already use for Digital Transformation. In fact, the key message to drive here is how AI accelerates that digital transformation by impacting in the four main pillars for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9/18/18 9:35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0967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9/18/18 9:35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47297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9/18/18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8491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Inspire</a:t>
            </a:r>
          </a:p>
        </p:txBody>
      </p:sp>
      <p:sp>
        <p:nvSpPr>
          <p:cNvPr id="5" name="Footer Placeholder 4"/>
          <p:cNvSpPr>
            <a:spLocks noGrp="1"/>
          </p:cNvSpPr>
          <p:nvPr>
            <p:ph type="ftr" sz="quarter" idx="11"/>
          </p:nvPr>
        </p:nvSpPr>
        <p:spPr/>
        <p:txBody>
          <a:bodyPr/>
          <a:lstStyle/>
          <a:p>
            <a:pPr marL="593424"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9/18/18 9:35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9445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3B07532-79D3-CA44-AE4D-49026A829FF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19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477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54 regions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17CCEA-49A8-43AF-A64B-0D7A6CEDCD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007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9/18/18 9:35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3B07532-79D3-CA44-AE4D-49026A829FF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628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75017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3" y="468337"/>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39" y="2980723"/>
            <a:ext cx="3585700" cy="3586209"/>
          </a:xfrm>
          <a:prstGeom prst="rect">
            <a:avLst/>
          </a:prstGeom>
        </p:spPr>
      </p:pic>
    </p:spTree>
    <p:extLst>
      <p:ext uri="{BB962C8B-B14F-4D97-AF65-F5344CB8AC3E}">
        <p14:creationId xmlns:p14="http://schemas.microsoft.com/office/powerpoint/2010/main" val="220302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5831435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605905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19365562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83643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49969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4149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525934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79198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228772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73723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7153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283386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2127641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extLst/>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774088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937886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65814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810883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4808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116053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087498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534976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726643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97851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2419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61229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3695"/>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085A21B2-FAFE-4DDB-A81C-7CC20EC5D5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939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3243643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4632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77112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9899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94868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701533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78091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963253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712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83665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454956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322929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5464675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08811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0273749"/>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002571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388831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769821"/>
            <a:ext cx="388831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031040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70258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49929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45229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28305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7907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2844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41846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07263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093502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4189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82247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5713794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12291620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118750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5482684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6"/>
            <a:ext cx="11655840" cy="899665"/>
          </a:xfrm>
        </p:spPr>
        <p:txBody>
          <a:bodyPr/>
          <a:lstStyle>
            <a:lvl1pPr>
              <a:defRPr sz="7058">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6456262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defRPr>
            </a:lvl1pPr>
          </a:lstStyle>
          <a:p>
            <a:r>
              <a:rPr lang="en-US"/>
              <a:t>Section title</a:t>
            </a:r>
          </a:p>
        </p:txBody>
      </p:sp>
    </p:spTree>
    <p:extLst>
      <p:ext uri="{BB962C8B-B14F-4D97-AF65-F5344CB8AC3E}">
        <p14:creationId xmlns:p14="http://schemas.microsoft.com/office/powerpoint/2010/main" val="748972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4441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895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9" y="6623"/>
            <a:ext cx="12184541" cy="6851378"/>
          </a:xfrm>
          <a:prstGeom prst="rect">
            <a:avLst/>
          </a:prstGeom>
        </p:spPr>
      </p:pic>
      <p:sp>
        <p:nvSpPr>
          <p:cNvPr id="2" name="Rectangle 1"/>
          <p:cNvSpPr/>
          <p:nvPr userDrawn="1"/>
        </p:nvSpPr>
        <p:spPr bwMode="auto">
          <a:xfrm>
            <a:off x="269239"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4" spc="-98" baseline="0">
                <a:gradFill>
                  <a:gsLst>
                    <a:gs pos="100000">
                      <a:schemeClr val="bg1"/>
                    </a:gs>
                    <a:gs pos="0">
                      <a:schemeClr val="bg1"/>
                    </a:gs>
                  </a:gsLst>
                  <a:lin ang="5400000" scaled="0"/>
                </a:gradFill>
              </a:defRPr>
            </a:lvl1pPr>
          </a:lstStyle>
          <a:p>
            <a:r>
              <a:rPr lang="en-US"/>
              <a:t>Presentation title </a:t>
            </a:r>
            <a:br>
              <a:rPr lang="en-US"/>
            </a:br>
            <a:r>
              <a:rPr lang="en-US"/>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7">
                <a:gradFill>
                  <a:gsLst>
                    <a:gs pos="100000">
                      <a:schemeClr val="bg1"/>
                    </a:gs>
                    <a:gs pos="0">
                      <a:schemeClr val="bg1"/>
                    </a:gs>
                  </a:gsLst>
                  <a:lin ang="5400000" scaled="0"/>
                </a:gradFill>
              </a:defRPr>
            </a:lvl1pPr>
          </a:lstStyle>
          <a:p>
            <a:pPr lvl="0"/>
            <a:r>
              <a:rPr lang="en-US"/>
              <a:t>Speaker Name</a:t>
            </a:r>
          </a:p>
          <a:p>
            <a:pPr lvl="0"/>
            <a:r>
              <a:rPr lang="en-US"/>
              <a:t>Title</a:t>
            </a:r>
          </a:p>
        </p:txBody>
      </p:sp>
      <p:sp>
        <p:nvSpPr>
          <p:cNvPr id="5" name="Text Placeholder 4"/>
          <p:cNvSpPr>
            <a:spLocks noGrp="1"/>
          </p:cNvSpPr>
          <p:nvPr>
            <p:ph type="body" sz="quarter" idx="15" hasCustomPrompt="1"/>
          </p:nvPr>
        </p:nvSpPr>
        <p:spPr>
          <a:xfrm>
            <a:off x="267683" y="6026623"/>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3" y="470067"/>
            <a:ext cx="1522404" cy="326167"/>
          </a:xfrm>
          <a:prstGeom prst="rect">
            <a:avLst/>
          </a:prstGeom>
        </p:spPr>
      </p:pic>
    </p:spTree>
    <p:extLst>
      <p:ext uri="{BB962C8B-B14F-4D97-AF65-F5344CB8AC3E}">
        <p14:creationId xmlns:p14="http://schemas.microsoft.com/office/powerpoint/2010/main" val="364888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bg1"/>
                    </a:gs>
                    <a:gs pos="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70080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0178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79"/>
            <a:ext cx="9860674" cy="896553"/>
          </a:xfrm>
        </p:spPr>
        <p:txBody>
          <a:bodyPr/>
          <a:lstStyle>
            <a:lvl1pPr marL="278565" indent="-278565">
              <a:defRPr sz="5882" baseline="0">
                <a:gradFill>
                  <a:gsLst>
                    <a:gs pos="1250">
                      <a:schemeClr val="accent2"/>
                    </a:gs>
                    <a:gs pos="100000">
                      <a:schemeClr val="accent2"/>
                    </a:gs>
                  </a:gsLst>
                  <a:lin ang="5400000" scaled="0"/>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accent2"/>
                    </a:gs>
                    <a:gs pos="100000">
                      <a:schemeClr val="accent2"/>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26969744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defRPr>
            </a:lvl1pPr>
          </a:lstStyle>
          <a:p>
            <a:r>
              <a:rPr lang="en-US"/>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a:t>Author’s Name</a:t>
            </a:r>
            <a:br>
              <a:rPr lang="en-US"/>
            </a:br>
            <a:r>
              <a:rPr lang="en-US"/>
              <a:t>Title</a:t>
            </a:r>
          </a:p>
        </p:txBody>
      </p:sp>
    </p:spTree>
    <p:extLst>
      <p:ext uri="{BB962C8B-B14F-4D97-AF65-F5344CB8AC3E}">
        <p14:creationId xmlns:p14="http://schemas.microsoft.com/office/powerpoint/2010/main" val="6531264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6"/>
            <a:ext cx="11655840" cy="899665"/>
          </a:xfrm>
        </p:spPr>
        <p:txBody>
          <a:bodyPr/>
          <a:lstStyle>
            <a:lvl1pPr>
              <a:defRPr sz="7058">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39" y="2411635"/>
            <a:ext cx="11653523" cy="914360"/>
          </a:xfrm>
        </p:spPr>
        <p:txBody>
          <a:bodyPr/>
          <a:lstStyle>
            <a:lvl1pPr marL="0" indent="0">
              <a:buNone/>
              <a:defRPr sz="5294"/>
            </a:lvl1pPr>
          </a:lstStyle>
          <a:p>
            <a:pPr lvl="0"/>
            <a:r>
              <a:rPr lang="en-US"/>
              <a:t>Click to edit Master text styles</a:t>
            </a:r>
          </a:p>
        </p:txBody>
      </p:sp>
    </p:spTree>
    <p:extLst>
      <p:ext uri="{BB962C8B-B14F-4D97-AF65-F5344CB8AC3E}">
        <p14:creationId xmlns:p14="http://schemas.microsoft.com/office/powerpoint/2010/main" val="369985778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3"/>
            <a:ext cx="6112654" cy="6871859"/>
          </a:xfrm>
          <a:prstGeom prst="rect">
            <a:avLst/>
          </a:prstGeom>
        </p:spPr>
      </p:pic>
      <p:sp>
        <p:nvSpPr>
          <p:cNvPr id="5" name="Picture Placeholder 4"/>
          <p:cNvSpPr>
            <a:spLocks noGrp="1"/>
          </p:cNvSpPr>
          <p:nvPr>
            <p:ph type="pic" sz="quarter" idx="10"/>
          </p:nvPr>
        </p:nvSpPr>
        <p:spPr>
          <a:xfrm>
            <a:off x="6071100" y="0"/>
            <a:ext cx="6120900" cy="727700"/>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7032137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0" y="-20235"/>
            <a:ext cx="6117789" cy="72424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9811778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52071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095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4953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9"/>
            <a:ext cx="12211022" cy="6863830"/>
          </a:xfrm>
          <a:prstGeom prst="rect">
            <a:avLst/>
          </a:prstGeom>
        </p:spPr>
      </p:pic>
      <p:sp>
        <p:nvSpPr>
          <p:cNvPr id="6" name="Rectangle 5"/>
          <p:cNvSpPr/>
          <p:nvPr userDrawn="1"/>
        </p:nvSpPr>
        <p:spPr bwMode="auto">
          <a:xfrm rot="16200000">
            <a:off x="-159334" y="154446"/>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4" spc="-98" baseline="0">
                <a:gradFill>
                  <a:gsLst>
                    <a:gs pos="100000">
                      <a:schemeClr val="accent6"/>
                    </a:gs>
                    <a:gs pos="0">
                      <a:schemeClr val="accent6"/>
                    </a:gs>
                  </a:gsLst>
                  <a:lin ang="5400000" scaled="0"/>
                </a:gradFill>
              </a:defRPr>
            </a:lvl1pPr>
          </a:lstStyle>
          <a:p>
            <a:r>
              <a:rPr lang="en-US"/>
              <a:t>Presentation title </a:t>
            </a:r>
            <a:br>
              <a:rPr lang="en-US"/>
            </a:br>
            <a:r>
              <a:rPr lang="en-US"/>
              <a:t>goes here</a:t>
            </a:r>
          </a:p>
        </p:txBody>
      </p:sp>
      <p:sp>
        <p:nvSpPr>
          <p:cNvPr id="3" name="Text Placeholder 2"/>
          <p:cNvSpPr>
            <a:spLocks noGrp="1"/>
          </p:cNvSpPr>
          <p:nvPr>
            <p:ph type="body" sz="quarter" idx="14" hasCustomPrompt="1"/>
          </p:nvPr>
        </p:nvSpPr>
        <p:spPr bwMode="auto">
          <a:xfrm>
            <a:off x="267683" y="4795385"/>
            <a:ext cx="7172955" cy="1220610"/>
          </a:xfrm>
        </p:spPr>
        <p:txBody>
          <a:bodyPr tIns="109728" bIns="109728">
            <a:noAutofit/>
          </a:bodyPr>
          <a:lstStyle>
            <a:lvl1pPr marL="0" indent="0">
              <a:spcBef>
                <a:spcPts val="0"/>
              </a:spcBef>
              <a:buNone/>
              <a:defRPr sz="3137">
                <a:gradFill>
                  <a:gsLst>
                    <a:gs pos="100000">
                      <a:schemeClr val="accent6"/>
                    </a:gs>
                    <a:gs pos="0">
                      <a:schemeClr val="accent6"/>
                    </a:gs>
                  </a:gsLst>
                  <a:lin ang="5400000" scaled="0"/>
                </a:gradFill>
              </a:defRPr>
            </a:lvl1pPr>
          </a:lstStyle>
          <a:p>
            <a:pPr lvl="0"/>
            <a:r>
              <a:rPr lang="en-US"/>
              <a:t>Speaker Name</a:t>
            </a:r>
          </a:p>
          <a:p>
            <a:pPr lvl="0"/>
            <a:r>
              <a:rPr lang="en-US"/>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145" indent="-33614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a:t>Insert Session Code Here</a:t>
            </a:r>
          </a:p>
        </p:txBody>
      </p:sp>
    </p:spTree>
    <p:extLst>
      <p:ext uri="{BB962C8B-B14F-4D97-AF65-F5344CB8AC3E}">
        <p14:creationId xmlns:p14="http://schemas.microsoft.com/office/powerpoint/2010/main" val="111854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3878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95419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132453665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939212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5865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3725430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0" y="0"/>
            <a:ext cx="6858000" cy="6858000"/>
          </a:xfrm>
          <a:prstGeom prst="rect">
            <a:avLst/>
          </a:prstGeom>
        </p:spPr>
      </p:pic>
    </p:spTree>
    <p:extLst>
      <p:ext uri="{BB962C8B-B14F-4D97-AF65-F5344CB8AC3E}">
        <p14:creationId xmlns:p14="http://schemas.microsoft.com/office/powerpoint/2010/main" val="1351042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6932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960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38636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9"/>
            <a:ext cx="12211022" cy="6863830"/>
          </a:xfrm>
          <a:prstGeom prst="rect">
            <a:avLst/>
          </a:prstGeom>
        </p:spPr>
      </p:pic>
      <p:sp>
        <p:nvSpPr>
          <p:cNvPr id="10" name="Rectangle 9"/>
          <p:cNvSpPr/>
          <p:nvPr userDrawn="1"/>
        </p:nvSpPr>
        <p:spPr bwMode="auto">
          <a:xfrm>
            <a:off x="269239" y="2974353"/>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4" spc="-98" baseline="0">
                <a:gradFill>
                  <a:gsLst>
                    <a:gs pos="100000">
                      <a:schemeClr val="bg1"/>
                    </a:gs>
                    <a:gs pos="0">
                      <a:schemeClr val="bg1"/>
                    </a:gs>
                  </a:gsLst>
                  <a:lin ang="5400000" scaled="0"/>
                </a:gradFill>
              </a:defRPr>
            </a:lvl1pPr>
          </a:lstStyle>
          <a:p>
            <a:r>
              <a:rPr lang="en-US"/>
              <a:t>Presentation title </a:t>
            </a:r>
            <a:br>
              <a:rPr lang="en-US"/>
            </a:br>
            <a:r>
              <a:rPr lang="en-US"/>
              <a:t>goes here</a:t>
            </a:r>
          </a:p>
        </p:txBody>
      </p:sp>
      <p:sp>
        <p:nvSpPr>
          <p:cNvPr id="5" name="Text Placeholder 4"/>
          <p:cNvSpPr>
            <a:spLocks noGrp="1"/>
          </p:cNvSpPr>
          <p:nvPr>
            <p:ph type="body" sz="quarter" idx="12" hasCustomPrompt="1"/>
          </p:nvPr>
        </p:nvSpPr>
        <p:spPr>
          <a:xfrm>
            <a:off x="269301" y="4775112"/>
            <a:ext cx="7171337" cy="1239568"/>
          </a:xfrm>
          <a:noFill/>
        </p:spPr>
        <p:txBody>
          <a:bodyPr lIns="146304" tIns="109728" rIns="146304" bIns="109728">
            <a:noAutofit/>
          </a:bodyPr>
          <a:lstStyle>
            <a:lvl1pPr marL="0" indent="0">
              <a:spcBef>
                <a:spcPts val="0"/>
              </a:spcBef>
              <a:buNone/>
              <a:defRPr sz="3137" b="0" spc="0" baseline="0">
                <a:gradFill>
                  <a:gsLst>
                    <a:gs pos="100000">
                      <a:schemeClr val="bg1"/>
                    </a:gs>
                    <a:gs pos="0">
                      <a:schemeClr val="bg1"/>
                    </a:gs>
                  </a:gsLst>
                  <a:lin ang="5400000" scaled="0"/>
                </a:gradFill>
                <a:latin typeface="+mj-lt"/>
              </a:defRPr>
            </a:lvl1pPr>
          </a:lstStyle>
          <a:p>
            <a:pPr lvl="0"/>
            <a:r>
              <a:rPr lang="en-US"/>
              <a:t>Speaker Name</a:t>
            </a:r>
          </a:p>
          <a:p>
            <a:pPr lvl="0"/>
            <a:r>
              <a:rPr lang="en-US"/>
              <a:t>Title</a:t>
            </a:r>
          </a:p>
        </p:txBody>
      </p:sp>
      <p:sp>
        <p:nvSpPr>
          <p:cNvPr id="3" name="Text Placeholder 2"/>
          <p:cNvSpPr>
            <a:spLocks noGrp="1"/>
          </p:cNvSpPr>
          <p:nvPr>
            <p:ph type="body" sz="quarter" idx="13" hasCustomPrompt="1"/>
          </p:nvPr>
        </p:nvSpPr>
        <p:spPr>
          <a:xfrm>
            <a:off x="276398" y="6021841"/>
            <a:ext cx="7164240" cy="537931"/>
          </a:xfrm>
        </p:spPr>
        <p:txBody>
          <a:bodyPr vert="horz" wrap="square" lIns="182880" tIns="146304" rIns="182880" bIns="146304" rtlCol="0">
            <a:noAutofit/>
          </a:bodyPr>
          <a:lstStyle>
            <a:lvl1pPr marL="336145" indent="-33614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a:t>Insert Session Code Here</a:t>
            </a:r>
          </a:p>
        </p:txBody>
      </p:sp>
    </p:spTree>
    <p:extLst>
      <p:ext uri="{BB962C8B-B14F-4D97-AF65-F5344CB8AC3E}">
        <p14:creationId xmlns:p14="http://schemas.microsoft.com/office/powerpoint/2010/main" val="2958336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30071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13314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57758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2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53002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617401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589377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78827383"/>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277378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85552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09"/>
            <a:ext cx="12192000" cy="6851981"/>
          </a:xfrm>
          <a:prstGeom prst="rect">
            <a:avLst/>
          </a:prstGeom>
        </p:spPr>
      </p:pic>
      <p:sp>
        <p:nvSpPr>
          <p:cNvPr id="6" name="Rectangle 5"/>
          <p:cNvSpPr/>
          <p:nvPr userDrawn="1"/>
        </p:nvSpPr>
        <p:spPr bwMode="auto">
          <a:xfrm>
            <a:off x="4751363" y="1186356"/>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71399" cy="2706373"/>
          </a:xfrm>
          <a:noFill/>
        </p:spPr>
        <p:txBody>
          <a:bodyPr wrap="square"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0525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154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81935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66169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3302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4655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27559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3429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84624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1206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031836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6"/>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201814"/>
            <a:ext cx="7171399" cy="4484025"/>
          </a:xfrm>
          <a:noFill/>
        </p:spPr>
        <p:txBody>
          <a:bodyPr wrap="square" tIns="91440" bIns="91440" anchor="t" anchorCtr="0">
            <a:noAutofit/>
          </a:bodyPr>
          <a:lstStyle>
            <a:lvl1pPr>
              <a:defRPr lang="en-US" sz="7058"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53416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8892839" y="6156112"/>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7302675" y="6181251"/>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5307250" y="6156112"/>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3087261" y="6171517"/>
            <a:ext cx="150515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294550" y="5912045"/>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Organization Size</a:t>
            </a:r>
          </a:p>
        </p:txBody>
      </p:sp>
      <p:sp>
        <p:nvSpPr>
          <p:cNvPr id="62" name="TextBox 61"/>
          <p:cNvSpPr txBox="1"/>
          <p:nvPr userDrawn="1"/>
        </p:nvSpPr>
        <p:spPr>
          <a:xfrm>
            <a:off x="7464535" y="5915827"/>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63" name="TextBox 62"/>
          <p:cNvSpPr txBox="1"/>
          <p:nvPr userDrawn="1"/>
        </p:nvSpPr>
        <p:spPr>
          <a:xfrm>
            <a:off x="8994069" y="593090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145763810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8930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404950031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2"/>
          </a:xfrm>
          <a:prstGeom prst="rect">
            <a:avLst/>
          </a:prstGeom>
        </p:spPr>
      </p:pic>
      <p:sp>
        <p:nvSpPr>
          <p:cNvPr id="4" name="Rectangle 3"/>
          <p:cNvSpPr/>
          <p:nvPr userDrawn="1"/>
        </p:nvSpPr>
        <p:spPr bwMode="auto">
          <a:xfrm>
            <a:off x="0" y="0"/>
            <a:ext cx="11735015" cy="6858000"/>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3" name="Title 1"/>
          <p:cNvSpPr>
            <a:spLocks noGrp="1"/>
          </p:cNvSpPr>
          <p:nvPr>
            <p:ph type="title" hasCustomPrompt="1"/>
          </p:nvPr>
        </p:nvSpPr>
        <p:spPr bwMode="auto">
          <a:xfrm>
            <a:off x="258762" y="2047308"/>
            <a:ext cx="11674476" cy="1772525"/>
          </a:xfrm>
          <a:noFill/>
        </p:spPr>
        <p:txBody>
          <a:bodyPr vert="horz" wrap="square" lIns="146304" tIns="91440" rIns="146304" bIns="0" rtlCol="0" anchor="b" anchorCtr="0">
            <a:noAutofit/>
          </a:bodyPr>
          <a:lstStyle>
            <a:lvl1pPr>
              <a:defRPr lang="en-US" sz="6470" spc="-98"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58762" y="3829173"/>
            <a:ext cx="11674476" cy="625555"/>
          </a:xfrm>
        </p:spPr>
        <p:txBody>
          <a:bodyPr lIns="182880" tIns="109728" bIns="109728">
            <a:noAutofit/>
          </a:bodyPr>
          <a:lstStyle>
            <a:lvl1pPr marL="0" indent="0">
              <a:spcBef>
                <a:spcPts val="0"/>
              </a:spcBef>
              <a:buNone/>
              <a:defRPr sz="2745"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48213" y="470067"/>
            <a:ext cx="1424426" cy="304828"/>
          </a:xfrm>
          <a:prstGeom prst="rect">
            <a:avLst/>
          </a:prstGeom>
        </p:spPr>
      </p:pic>
    </p:spTree>
    <p:extLst>
      <p:ext uri="{BB962C8B-B14F-4D97-AF65-F5344CB8AC3E}">
        <p14:creationId xmlns:p14="http://schemas.microsoft.com/office/powerpoint/2010/main" val="140648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965566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9991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9985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757722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68743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0076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42179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106018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428330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7690438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47718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0485656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844125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609372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67001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22092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97099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03999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7883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491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87080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88127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99313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9636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061086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56360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316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339232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7781300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19773"/>
            <a:ext cx="11655840" cy="549986"/>
          </a:xfrm>
        </p:spPr>
        <p:txBody>
          <a:bodyPr/>
          <a:lstStyle>
            <a:lvl1pPr>
              <a:defRPr lang="en-US" sz="4000" b="0" kern="1200" cap="none" spc="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a:t>
            </a:r>
            <a:br>
              <a:rPr lang="en-US" dirty="0"/>
            </a:br>
            <a:r>
              <a:rPr lang="en-US" dirty="0"/>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dirty="0">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dirty="0"/>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dirty="0"/>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dirty="0"/>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dirty="0"/>
              <a:t>Edit Master text styles</a:t>
            </a:r>
          </a:p>
        </p:txBody>
      </p:sp>
    </p:spTree>
    <p:extLst>
      <p:ext uri="{BB962C8B-B14F-4D97-AF65-F5344CB8AC3E}">
        <p14:creationId xmlns:p14="http://schemas.microsoft.com/office/powerpoint/2010/main" val="24596894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80739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115763890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1"/>
          </a:xfrm>
          <a:noFill/>
        </p:spPr>
        <p:txBody>
          <a:bodyPr lIns="146304" tIns="91440" rIns="146304" bIns="91440" anchor="t" anchorCtr="0"/>
          <a:lstStyle>
            <a:lvl1pPr algn="l" defTabSz="914344" rtl="0" eaLnBrk="1" latinLnBrk="0" hangingPunct="1">
              <a:lnSpc>
                <a:spcPct val="90000"/>
              </a:lnSpc>
              <a:spcBef>
                <a:spcPct val="0"/>
              </a:spcBef>
              <a:buNone/>
              <a:defRPr lang="en-US" sz="5293" b="0" kern="1200" cap="none" spc="-99" baseline="0" dirty="0">
                <a:ln w="3175">
                  <a:noFill/>
                </a:ln>
                <a:solidFill>
                  <a:schemeClr val="tx1"/>
                </a:solidFill>
                <a:effectLst/>
                <a:latin typeface="+mj-lt"/>
                <a:ea typeface="+mn-ea"/>
                <a:cs typeface="Segoe UI" pitchFamily="34" charset="0"/>
              </a:defRPr>
            </a:lvl1pPr>
          </a:lstStyle>
          <a:p>
            <a:r>
              <a:rPr lang="en-US"/>
              <a:t>Presentation title</a:t>
            </a:r>
          </a:p>
        </p:txBody>
      </p:sp>
      <p:sp>
        <p:nvSpPr>
          <p:cNvPr id="5" name="Text Placeholder 4"/>
          <p:cNvSpPr>
            <a:spLocks noGrp="1"/>
          </p:cNvSpPr>
          <p:nvPr>
            <p:ph type="body" sz="quarter" idx="12" hasCustomPrompt="1"/>
          </p:nvPr>
        </p:nvSpPr>
        <p:spPr>
          <a:xfrm>
            <a:off x="269304" y="3878574"/>
            <a:ext cx="7171337" cy="1792327"/>
          </a:xfrm>
          <a:noFill/>
        </p:spPr>
        <p:txBody>
          <a:bodyPr lIns="146304" tIns="109728" rIns="146304" bIns="109728">
            <a:noAutofit/>
          </a:bodyPr>
          <a:lstStyle>
            <a:lvl1pPr marL="0" indent="0">
              <a:spcBef>
                <a:spcPts val="0"/>
              </a:spcBef>
              <a:buNone/>
              <a:defRPr sz="3136"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2025444" cy="907819"/>
          </a:xfrm>
          <a:prstGeom prst="rect">
            <a:avLst/>
          </a:prstGeom>
        </p:spPr>
      </p:pic>
    </p:spTree>
    <p:extLst>
      <p:ext uri="{BB962C8B-B14F-4D97-AF65-F5344CB8AC3E}">
        <p14:creationId xmlns:p14="http://schemas.microsoft.com/office/powerpoint/2010/main" val="3768359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270476"/>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18335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AD20EF-1DDD-4439-B611-A1E775BFA794}"/>
              </a:ext>
            </a:extLst>
          </p:cNvPr>
          <p:cNvSpPr>
            <a:spLocks noGrp="1"/>
          </p:cNvSpPr>
          <p:nvPr>
            <p:ph type="title"/>
          </p:nvPr>
        </p:nvSpPr>
        <p:spPr/>
        <p:txBody>
          <a:bodyPr anchor="t"/>
          <a:lstStyle/>
          <a:p>
            <a:r>
              <a:rPr lang="en-US"/>
              <a:t>Click to edit Master title style</a:t>
            </a:r>
          </a:p>
        </p:txBody>
      </p:sp>
    </p:spTree>
    <p:extLst>
      <p:ext uri="{BB962C8B-B14F-4D97-AF65-F5344CB8AC3E}">
        <p14:creationId xmlns:p14="http://schemas.microsoft.com/office/powerpoint/2010/main" val="213862911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4151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54" indent="0">
              <a:buNone/>
              <a:defRPr/>
            </a:lvl3pPr>
            <a:lvl4pPr marL="448106"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59014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7870FC6-F50E-42D7-B5D9-299E58ACDB1B}"/>
              </a:ext>
            </a:extLst>
          </p:cNvPr>
          <p:cNvSpPr>
            <a:spLocks noGrp="1"/>
          </p:cNvSpPr>
          <p:nvPr>
            <p:ph sz="quarter" idx="10"/>
          </p:nvPr>
        </p:nvSpPr>
        <p:spPr>
          <a:xfrm>
            <a:off x="648730" y="1926174"/>
            <a:ext cx="10894537" cy="727700"/>
          </a:xfrm>
        </p:spPr>
        <p:txBody>
          <a:bodyPr/>
          <a:lstStyle/>
          <a:p>
            <a:pPr lvl="0"/>
            <a:endParaRPr lang="en-US"/>
          </a:p>
        </p:txBody>
      </p:sp>
      <p:sp>
        <p:nvSpPr>
          <p:cNvPr id="7" name="Title 6">
            <a:extLst>
              <a:ext uri="{FF2B5EF4-FFF2-40B4-BE49-F238E27FC236}">
                <a16:creationId xmlns:a16="http://schemas.microsoft.com/office/drawing/2014/main" id="{EC4F5F8F-32BE-4960-A9DA-291DF4CDAEB0}"/>
              </a:ext>
            </a:extLst>
          </p:cNvPr>
          <p:cNvSpPr>
            <a:spLocks noGrp="1"/>
          </p:cNvSpPr>
          <p:nvPr>
            <p:ph type="title"/>
          </p:nvPr>
        </p:nvSpPr>
        <p:spPr/>
        <p:txBody>
          <a:bodyPr/>
          <a:lstStyle>
            <a:lvl1pPr algn="ctr">
              <a:defRPr lang="en-US" sz="2399" b="0" kern="1200" cap="all" spc="1067"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84842928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09977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background">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6"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9"/>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6"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7" y="1774043"/>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7" y="2344111"/>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6"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5"/>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6"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7" y="63839"/>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7" y="633907"/>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6"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7"/>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6"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7" y="5194451"/>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7" y="5764519"/>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6"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3"/>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6"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7" y="3484247"/>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7" y="4054315"/>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2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71478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image" Target="../media/image15.emf"/><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15.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89.xml"/><Relationship Id="rId7" Type="http://schemas.openxmlformats.org/officeDocument/2006/relationships/theme" Target="../theme/theme4.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5" Type="http://schemas.openxmlformats.org/officeDocument/2006/relationships/slideLayout" Target="../slideLayouts/slideLayout91.xml"/><Relationship Id="rId4"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5" Type="http://schemas.openxmlformats.org/officeDocument/2006/relationships/slideLayout" Target="../slideLayouts/slideLayout97.xml"/><Relationship Id="rId4" Type="http://schemas.openxmlformats.org/officeDocument/2006/relationships/slideLayout" Target="../slideLayouts/slideLayout96.xml"/><Relationship Id="rId9" Type="http://schemas.openxmlformats.org/officeDocument/2006/relationships/image" Target="../media/image26.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theme" Target="../theme/theme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image" Target="../media/image15.emf"/><Relationship Id="rId5" Type="http://schemas.openxmlformats.org/officeDocument/2006/relationships/slideLayout" Target="../slideLayouts/slideLayout120.xml"/><Relationship Id="rId10" Type="http://schemas.openxmlformats.org/officeDocument/2006/relationships/theme" Target="../theme/theme7.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8.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93702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4004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832" r:id="rId2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Lst>
          </p:cNvPr>
          <p:cNvGrpSpPr/>
          <p:nvPr userDrawn="1"/>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3">
                <a:spcBef>
                  <a:spcPts val="83"/>
                </a:spcBef>
              </a:pPr>
              <a:r>
                <a:rPr lang="en-US" sz="800" dirty="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3">
                <a:spcBef>
                  <a:spcPts val="83"/>
                </a:spcBef>
              </a:pP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3">
                <a:spcBef>
                  <a:spcPts val="83"/>
                </a:spcBef>
              </a:pP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3">
                <a:spcBef>
                  <a:spcPts val="83"/>
                </a:spcBef>
              </a:pPr>
              <a:r>
                <a:rPr lang="en-US"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dirty="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273495987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8512DA7-CFE5-43F6-99F5-6B60968CFC0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11897086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4"/>
            <a:ext cx="11655840" cy="899665"/>
          </a:xfrm>
          <a:prstGeom prst="rect">
            <a:avLst/>
          </a:prstGeom>
        </p:spPr>
        <p:txBody>
          <a:bodyPr vert="horz" wrap="square" lIns="146304" tIns="91440" rIns="146304" bIns="91440" rtlCol="0" anchor="ctr">
            <a:noAutofit/>
          </a:bodyPr>
          <a:lstStyle/>
          <a:p>
            <a:r>
              <a:rPr lang="en-US"/>
              <a:t>Click to edit Master title style</a:t>
            </a:r>
          </a:p>
        </p:txBody>
      </p:sp>
      <p:sp>
        <p:nvSpPr>
          <p:cNvPr id="4" name="Text Placeholder 3"/>
          <p:cNvSpPr>
            <a:spLocks noGrp="1"/>
          </p:cNvSpPr>
          <p:nvPr>
            <p:ph type="body" idx="1"/>
          </p:nvPr>
        </p:nvSpPr>
        <p:spPr>
          <a:xfrm>
            <a:off x="269244" y="1189179"/>
            <a:ext cx="11653521" cy="211733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208751" y="2991035"/>
            <a:ext cx="6858623" cy="876557"/>
          </a:xfrm>
          <a:prstGeom prst="rect">
            <a:avLst/>
          </a:prstGeom>
        </p:spPr>
      </p:pic>
    </p:spTree>
    <p:extLst>
      <p:ext uri="{BB962C8B-B14F-4D97-AF65-F5344CB8AC3E}">
        <p14:creationId xmlns:p14="http://schemas.microsoft.com/office/powerpoint/2010/main" val="258513077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Lst>
  <p:transition>
    <p:fade/>
  </p:transition>
  <p:txStyles>
    <p:titleStyle>
      <a:lvl1pPr algn="ctr" defTabSz="914321" rtl="0" eaLnBrk="1" latinLnBrk="0" hangingPunct="1">
        <a:lnSpc>
          <a:spcPct val="100000"/>
        </a:lnSpc>
        <a:spcBef>
          <a:spcPct val="0"/>
        </a:spcBef>
        <a:buNone/>
        <a:defRPr lang="en-US" sz="2399" b="0" kern="1200" cap="all" spc="1067" baseline="0" dirty="0">
          <a:ln w="3175">
            <a:noFill/>
          </a:ln>
          <a:solidFill>
            <a:srgbClr val="0078D7"/>
          </a:solidFill>
          <a:effectLst/>
          <a:latin typeface="Segoe UI Semilight" charset="0"/>
          <a:ea typeface="+mn-ea"/>
          <a:cs typeface="Segoe UI Semilight" charset="0"/>
        </a:defRPr>
      </a:lvl1pPr>
    </p:titleStyle>
    <p:bodyStyle>
      <a:lvl1pPr marL="336129" marR="0" indent="-336129" algn="l" defTabSz="914321"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62" marR="0" indent="-236535" algn="l" defTabSz="91432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99"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384"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69" marR="0" indent="-224086" algn="l" defTabSz="9143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21" rtl="0" eaLnBrk="1" latinLnBrk="0" hangingPunct="1">
        <a:defRPr sz="1765" kern="1200">
          <a:solidFill>
            <a:schemeClr val="tx1"/>
          </a:solidFill>
          <a:latin typeface="+mn-lt"/>
          <a:ea typeface="+mn-ea"/>
          <a:cs typeface="+mn-cs"/>
        </a:defRPr>
      </a:lvl1pPr>
      <a:lvl2pPr marL="457159" algn="l" defTabSz="914321" rtl="0" eaLnBrk="1" latinLnBrk="0" hangingPunct="1">
        <a:defRPr sz="1765" kern="1200">
          <a:solidFill>
            <a:schemeClr val="tx1"/>
          </a:solidFill>
          <a:latin typeface="+mn-lt"/>
          <a:ea typeface="+mn-ea"/>
          <a:cs typeface="+mn-cs"/>
        </a:defRPr>
      </a:lvl2pPr>
      <a:lvl3pPr marL="914321" algn="l" defTabSz="914321" rtl="0" eaLnBrk="1" latinLnBrk="0" hangingPunct="1">
        <a:defRPr sz="1765" kern="1200">
          <a:solidFill>
            <a:schemeClr val="tx1"/>
          </a:solidFill>
          <a:latin typeface="+mn-lt"/>
          <a:ea typeface="+mn-ea"/>
          <a:cs typeface="+mn-cs"/>
        </a:defRPr>
      </a:lvl3pPr>
      <a:lvl4pPr marL="1371482" algn="l" defTabSz="914321" rtl="0" eaLnBrk="1" latinLnBrk="0" hangingPunct="1">
        <a:defRPr sz="1765" kern="1200">
          <a:solidFill>
            <a:schemeClr val="tx1"/>
          </a:solidFill>
          <a:latin typeface="+mn-lt"/>
          <a:ea typeface="+mn-ea"/>
          <a:cs typeface="+mn-cs"/>
        </a:defRPr>
      </a:lvl4pPr>
      <a:lvl5pPr marL="1828644" algn="l" defTabSz="914321" rtl="0" eaLnBrk="1" latinLnBrk="0" hangingPunct="1">
        <a:defRPr sz="1765" kern="1200">
          <a:solidFill>
            <a:schemeClr val="tx1"/>
          </a:solidFill>
          <a:latin typeface="+mn-lt"/>
          <a:ea typeface="+mn-ea"/>
          <a:cs typeface="+mn-cs"/>
        </a:defRPr>
      </a:lvl5pPr>
      <a:lvl6pPr marL="2285806" algn="l" defTabSz="914321" rtl="0" eaLnBrk="1" latinLnBrk="0" hangingPunct="1">
        <a:defRPr sz="1765" kern="1200">
          <a:solidFill>
            <a:schemeClr val="tx1"/>
          </a:solidFill>
          <a:latin typeface="+mn-lt"/>
          <a:ea typeface="+mn-ea"/>
          <a:cs typeface="+mn-cs"/>
        </a:defRPr>
      </a:lvl6pPr>
      <a:lvl7pPr marL="2742965" algn="l" defTabSz="914321" rtl="0" eaLnBrk="1" latinLnBrk="0" hangingPunct="1">
        <a:defRPr sz="1765" kern="1200">
          <a:solidFill>
            <a:schemeClr val="tx1"/>
          </a:solidFill>
          <a:latin typeface="+mn-lt"/>
          <a:ea typeface="+mn-ea"/>
          <a:cs typeface="+mn-cs"/>
        </a:defRPr>
      </a:lvl7pPr>
      <a:lvl8pPr marL="3200124" algn="l" defTabSz="914321" rtl="0" eaLnBrk="1" latinLnBrk="0" hangingPunct="1">
        <a:defRPr sz="1765" kern="1200">
          <a:solidFill>
            <a:schemeClr val="tx1"/>
          </a:solidFill>
          <a:latin typeface="+mn-lt"/>
          <a:ea typeface="+mn-ea"/>
          <a:cs typeface="+mn-cs"/>
        </a:defRPr>
      </a:lvl8pPr>
      <a:lvl9pPr marL="3657287" algn="l" defTabSz="9143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2423255"/>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751115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932205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33.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3.xml"/></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jpeg"/><Relationship Id="rId7"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33.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jpeg"/><Relationship Id="rId9"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39.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aidemos.microsoft.com/" TargetMode="External"/><Relationship Id="rId1" Type="http://schemas.openxmlformats.org/officeDocument/2006/relationships/slideLayout" Target="../slideLayouts/slideLayout13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6.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3.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33.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sv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33.xml"/></Relationships>
</file>

<file path=ppt/slides/_rels/slide21.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61.jpg"/><Relationship Id="rId7" Type="http://schemas.openxmlformats.org/officeDocument/2006/relationships/image" Target="../media/image64.png"/><Relationship Id="rId2" Type="http://schemas.openxmlformats.org/officeDocument/2006/relationships/image" Target="../media/image60.jpeg"/><Relationship Id="rId1" Type="http://schemas.openxmlformats.org/officeDocument/2006/relationships/slideLayout" Target="../slideLayouts/slideLayout133.xml"/><Relationship Id="rId6" Type="http://schemas.microsoft.com/office/2007/relationships/hdphoto" Target="../media/hdphoto4.wdp"/><Relationship Id="rId5" Type="http://schemas.openxmlformats.org/officeDocument/2006/relationships/image" Target="../media/image63.png"/><Relationship Id="rId4" Type="http://schemas.openxmlformats.org/officeDocument/2006/relationships/image" Target="../media/image62.jpeg"/><Relationship Id="rId9"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jfk-demo.azurewebsites.net/#/" TargetMode="External"/><Relationship Id="rId1" Type="http://schemas.openxmlformats.org/officeDocument/2006/relationships/slideLayout" Target="../slideLayouts/slideLayout13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13" Type="http://schemas.microsoft.com/office/2007/relationships/hdphoto" Target="../media/hdphoto10.wdp"/><Relationship Id="rId3" Type="http://schemas.openxmlformats.org/officeDocument/2006/relationships/image" Target="../media/image67.png"/><Relationship Id="rId7" Type="http://schemas.microsoft.com/office/2007/relationships/hdphoto" Target="../media/hdphoto7.wdp"/><Relationship Id="rId12"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33.xml"/><Relationship Id="rId6" Type="http://schemas.openxmlformats.org/officeDocument/2006/relationships/image" Target="../media/image69.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71.png"/><Relationship Id="rId4" Type="http://schemas.openxmlformats.org/officeDocument/2006/relationships/image" Target="../media/image68.png"/><Relationship Id="rId9" Type="http://schemas.microsoft.com/office/2007/relationships/hdphoto" Target="../media/hdphoto8.wdp"/></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133.xml"/><Relationship Id="rId6" Type="http://schemas.microsoft.com/office/2007/relationships/hdphoto" Target="../media/hdphoto7.wdp"/><Relationship Id="rId5" Type="http://schemas.openxmlformats.org/officeDocument/2006/relationships/image" Target="../media/image69.pn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33.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133.xml"/></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133.xml"/><Relationship Id="rId6" Type="http://schemas.openxmlformats.org/officeDocument/2006/relationships/image" Target="../media/image86.png"/><Relationship Id="rId5" Type="http://schemas.openxmlformats.org/officeDocument/2006/relationships/image" Target="../media/image85.jpeg"/><Relationship Id="rId10" Type="http://schemas.microsoft.com/office/2007/relationships/hdphoto" Target="../media/hdphoto12.wdp"/><Relationship Id="rId4" Type="http://schemas.microsoft.com/office/2007/relationships/hdphoto" Target="../media/hdphoto11.wdp"/><Relationship Id="rId9" Type="http://schemas.openxmlformats.org/officeDocument/2006/relationships/image" Target="../media/image8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Layout" Target="../slideLayouts/slideLayout43.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e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5.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61FE-65E3-415D-81AA-769BE206267D}"/>
              </a:ext>
            </a:extLst>
          </p:cNvPr>
          <p:cNvSpPr>
            <a:spLocks noGrp="1"/>
          </p:cNvSpPr>
          <p:nvPr>
            <p:ph type="title"/>
          </p:nvPr>
        </p:nvSpPr>
        <p:spPr>
          <a:xfrm>
            <a:off x="258762" y="2052332"/>
            <a:ext cx="11674476" cy="1772525"/>
          </a:xfrm>
        </p:spPr>
        <p:txBody>
          <a:bodyPr/>
          <a:lstStyle/>
          <a:p>
            <a:r>
              <a:rPr lang="en-US" b="0" dirty="0"/>
              <a:t>AI Discovery Day</a:t>
            </a:r>
            <a:endParaRPr lang="pl-PL" b="0" dirty="0"/>
          </a:p>
        </p:txBody>
      </p:sp>
      <p:pic>
        <p:nvPicPr>
          <p:cNvPr id="4" name="Picture 3">
            <a:extLst>
              <a:ext uri="{FF2B5EF4-FFF2-40B4-BE49-F238E27FC236}">
                <a16:creationId xmlns:a16="http://schemas.microsoft.com/office/drawing/2014/main" id="{C01B6543-3605-4420-85C6-29F95B8C80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315404" y="6350575"/>
            <a:ext cx="1228189" cy="263899"/>
          </a:xfrm>
          <a:prstGeom prst="rect">
            <a:avLst/>
          </a:prstGeom>
        </p:spPr>
      </p:pic>
    </p:spTree>
    <p:extLst>
      <p:ext uri="{BB962C8B-B14F-4D97-AF65-F5344CB8AC3E}">
        <p14:creationId xmlns:p14="http://schemas.microsoft.com/office/powerpoint/2010/main" val="11626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2FC7-30BC-6241-89B4-752B60A82595}"/>
              </a:ext>
            </a:extLst>
          </p:cNvPr>
          <p:cNvSpPr>
            <a:spLocks noGrp="1"/>
          </p:cNvSpPr>
          <p:nvPr>
            <p:ph type="title"/>
          </p:nvPr>
        </p:nvSpPr>
        <p:spPr/>
        <p:txBody>
          <a:bodyPr/>
          <a:lstStyle/>
          <a:p>
            <a:r>
              <a:rPr lang="en-US" dirty="0"/>
              <a:t>AI Apps &amp; Agents</a:t>
            </a:r>
          </a:p>
        </p:txBody>
      </p:sp>
    </p:spTree>
    <p:extLst>
      <p:ext uri="{BB962C8B-B14F-4D97-AF65-F5344CB8AC3E}">
        <p14:creationId xmlns:p14="http://schemas.microsoft.com/office/powerpoint/2010/main" val="5952768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995A9B-8141-47DC-A726-CE0C935546F4}"/>
              </a:ext>
            </a:extLst>
          </p:cNvPr>
          <p:cNvSpPr/>
          <p:nvPr/>
        </p:nvSpPr>
        <p:spPr bwMode="auto">
          <a:xfrm>
            <a:off x="8744782" y="2720235"/>
            <a:ext cx="2089302" cy="16515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Language</a:t>
            </a:r>
          </a:p>
        </p:txBody>
      </p:sp>
      <p:sp>
        <p:nvSpPr>
          <p:cNvPr id="13" name="Plus Sign 12">
            <a:extLst>
              <a:ext uri="{FF2B5EF4-FFF2-40B4-BE49-F238E27FC236}">
                <a16:creationId xmlns:a16="http://schemas.microsoft.com/office/drawing/2014/main" id="{35B59818-5012-4AAD-909A-4CFD4C8BAC0E}"/>
              </a:ext>
            </a:extLst>
          </p:cNvPr>
          <p:cNvSpPr/>
          <p:nvPr/>
        </p:nvSpPr>
        <p:spPr bwMode="auto">
          <a:xfrm>
            <a:off x="7302327" y="2964483"/>
            <a:ext cx="1174268" cy="1163012"/>
          </a:xfrm>
          <a:prstGeom prst="mathPlus">
            <a:avLst>
              <a:gd name="adj1" fmla="val 165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4">
            <a:extLst>
              <a:ext uri="{FF2B5EF4-FFF2-40B4-BE49-F238E27FC236}">
                <a16:creationId xmlns:a16="http://schemas.microsoft.com/office/drawing/2014/main" id="{99B3E911-250C-4C12-BCA2-FD0098E2BEEC}"/>
              </a:ext>
            </a:extLst>
          </p:cNvPr>
          <p:cNvGrpSpPr>
            <a:grpSpLocks noChangeAspect="1"/>
          </p:cNvGrpSpPr>
          <p:nvPr/>
        </p:nvGrpSpPr>
        <p:grpSpPr bwMode="auto">
          <a:xfrm>
            <a:off x="1985746" y="2554941"/>
            <a:ext cx="2790895" cy="1982094"/>
            <a:chOff x="3794" y="2083"/>
            <a:chExt cx="245" cy="174"/>
          </a:xfrm>
        </p:grpSpPr>
        <p:sp>
          <p:nvSpPr>
            <p:cNvPr id="18" name="Rectangle 17">
              <a:extLst>
                <a:ext uri="{FF2B5EF4-FFF2-40B4-BE49-F238E27FC236}">
                  <a16:creationId xmlns:a16="http://schemas.microsoft.com/office/drawing/2014/main" id="{C326CAF8-18D7-4C53-BE7D-3D3DCB1AE0DB}"/>
                </a:ext>
              </a:extLst>
            </p:cNvPr>
            <p:cNvSpPr>
              <a:spLocks noChangeArrowheads="1"/>
            </p:cNvSpPr>
            <p:nvPr/>
          </p:nvSpPr>
          <p:spPr bwMode="auto">
            <a:xfrm>
              <a:off x="3794" y="2083"/>
              <a:ext cx="245" cy="138"/>
            </a:xfrm>
            <a:prstGeom prst="rect">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19" name="Line 7">
              <a:extLst>
                <a:ext uri="{FF2B5EF4-FFF2-40B4-BE49-F238E27FC236}">
                  <a16:creationId xmlns:a16="http://schemas.microsoft.com/office/drawing/2014/main" id="{FB3F7626-A1F0-4CEE-AF27-9470DC5610B3}"/>
                </a:ext>
              </a:extLst>
            </p:cNvPr>
            <p:cNvSpPr>
              <a:spLocks noChangeShapeType="1"/>
            </p:cNvSpPr>
            <p:nvPr/>
          </p:nvSpPr>
          <p:spPr bwMode="auto">
            <a:xfrm>
              <a:off x="3916" y="2221"/>
              <a:ext cx="0" cy="36"/>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20" name="Line 8">
              <a:extLst>
                <a:ext uri="{FF2B5EF4-FFF2-40B4-BE49-F238E27FC236}">
                  <a16:creationId xmlns:a16="http://schemas.microsoft.com/office/drawing/2014/main" id="{9107324A-452E-4401-AC09-50E816910592}"/>
                </a:ext>
              </a:extLst>
            </p:cNvPr>
            <p:cNvSpPr>
              <a:spLocks noChangeShapeType="1"/>
            </p:cNvSpPr>
            <p:nvPr/>
          </p:nvSpPr>
          <p:spPr bwMode="auto">
            <a:xfrm>
              <a:off x="3874" y="2257"/>
              <a:ext cx="86" cy="0"/>
            </a:xfrm>
            <a:prstGeom prst="line">
              <a:avLst/>
            </a:prstGeom>
            <a:noFill/>
            <a:ln w="19050" cap="rnd">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5824418-AB55-426F-A5F9-A88CD7A32C28}"/>
              </a:ext>
            </a:extLst>
          </p:cNvPr>
          <p:cNvGrpSpPr/>
          <p:nvPr/>
        </p:nvGrpSpPr>
        <p:grpSpPr>
          <a:xfrm>
            <a:off x="2675837" y="2804116"/>
            <a:ext cx="1410714" cy="1071160"/>
            <a:chOff x="1795270" y="2978929"/>
            <a:chExt cx="1292874" cy="981684"/>
          </a:xfrm>
        </p:grpSpPr>
        <p:grpSp>
          <p:nvGrpSpPr>
            <p:cNvPr id="22" name="Group 21">
              <a:extLst>
                <a:ext uri="{FF2B5EF4-FFF2-40B4-BE49-F238E27FC236}">
                  <a16:creationId xmlns:a16="http://schemas.microsoft.com/office/drawing/2014/main" id="{38C22A61-F10C-4FE7-9BBA-B0E9B550A28A}"/>
                </a:ext>
              </a:extLst>
            </p:cNvPr>
            <p:cNvGrpSpPr/>
            <p:nvPr/>
          </p:nvGrpSpPr>
          <p:grpSpPr>
            <a:xfrm flipH="1">
              <a:off x="1795270" y="2978929"/>
              <a:ext cx="1292874" cy="981684"/>
              <a:chOff x="1950552" y="1575258"/>
              <a:chExt cx="467685" cy="355115"/>
            </a:xfrm>
          </p:grpSpPr>
          <p:grpSp>
            <p:nvGrpSpPr>
              <p:cNvPr id="26" name="Group 25">
                <a:extLst>
                  <a:ext uri="{FF2B5EF4-FFF2-40B4-BE49-F238E27FC236}">
                    <a16:creationId xmlns:a16="http://schemas.microsoft.com/office/drawing/2014/main" id="{3D644758-437A-4FC1-A9EA-FA73A4C234EC}"/>
                  </a:ext>
                </a:extLst>
              </p:cNvPr>
              <p:cNvGrpSpPr/>
              <p:nvPr/>
            </p:nvGrpSpPr>
            <p:grpSpPr>
              <a:xfrm>
                <a:off x="1950552" y="1575258"/>
                <a:ext cx="467685" cy="355115"/>
                <a:chOff x="1950552" y="1575258"/>
                <a:chExt cx="467685" cy="355115"/>
              </a:xfrm>
            </p:grpSpPr>
            <p:sp>
              <p:nvSpPr>
                <p:cNvPr id="31" name="Rectangle 9">
                  <a:extLst>
                    <a:ext uri="{FF2B5EF4-FFF2-40B4-BE49-F238E27FC236}">
                      <a16:creationId xmlns:a16="http://schemas.microsoft.com/office/drawing/2014/main" id="{B7D958AE-7548-4171-87C6-72BE57A9BB55}"/>
                    </a:ext>
                  </a:extLst>
                </p:cNvPr>
                <p:cNvSpPr>
                  <a:spLocks noChangeArrowheads="1"/>
                </p:cNvSpPr>
                <p:nvPr/>
              </p:nvSpPr>
              <p:spPr bwMode="auto">
                <a:xfrm>
                  <a:off x="1950552" y="1575258"/>
                  <a:ext cx="467685" cy="355115"/>
                </a:xfrm>
                <a:prstGeom prst="rect">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2" name="Line 10">
                  <a:extLst>
                    <a:ext uri="{FF2B5EF4-FFF2-40B4-BE49-F238E27FC236}">
                      <a16:creationId xmlns:a16="http://schemas.microsoft.com/office/drawing/2014/main" id="{2128A881-57C0-4468-B991-AAA06B9A9405}"/>
                    </a:ext>
                  </a:extLst>
                </p:cNvPr>
                <p:cNvSpPr>
                  <a:spLocks noChangeShapeType="1"/>
                </p:cNvSpPr>
                <p:nvPr/>
              </p:nvSpPr>
              <p:spPr bwMode="auto">
                <a:xfrm flipH="1">
                  <a:off x="1950552" y="1647026"/>
                  <a:ext cx="467685" cy="0"/>
                </a:xfrm>
                <a:prstGeom prst="line">
                  <a:avLst/>
                </a:prstGeom>
                <a:noFill/>
                <a:ln w="19050" cap="flat">
                  <a:solidFill>
                    <a:schemeClr val="tx1">
                      <a:lumMod val="50000"/>
                      <a:lumOff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032679AB-87F1-4C81-81BC-8D46333E8149}"/>
                  </a:ext>
                </a:extLst>
              </p:cNvPr>
              <p:cNvGrpSpPr/>
              <p:nvPr/>
            </p:nvGrpSpPr>
            <p:grpSpPr>
              <a:xfrm>
                <a:off x="2287367" y="1599181"/>
                <a:ext cx="95690" cy="23923"/>
                <a:chOff x="2287367" y="1599181"/>
                <a:chExt cx="95690" cy="23923"/>
              </a:xfrm>
            </p:grpSpPr>
            <p:sp>
              <p:nvSpPr>
                <p:cNvPr id="28" name="Oval 11">
                  <a:extLst>
                    <a:ext uri="{FF2B5EF4-FFF2-40B4-BE49-F238E27FC236}">
                      <a16:creationId xmlns:a16="http://schemas.microsoft.com/office/drawing/2014/main" id="{175134D2-DE50-451B-A802-63568ABC43CD}"/>
                    </a:ext>
                  </a:extLst>
                </p:cNvPr>
                <p:cNvSpPr>
                  <a:spLocks noChangeArrowheads="1"/>
                </p:cNvSpPr>
                <p:nvPr/>
              </p:nvSpPr>
              <p:spPr bwMode="auto">
                <a:xfrm>
                  <a:off x="228736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29" name="Oval 12">
                  <a:extLst>
                    <a:ext uri="{FF2B5EF4-FFF2-40B4-BE49-F238E27FC236}">
                      <a16:creationId xmlns:a16="http://schemas.microsoft.com/office/drawing/2014/main" id="{49AFB883-812C-4480-9566-C8BA8898D637}"/>
                    </a:ext>
                  </a:extLst>
                </p:cNvPr>
                <p:cNvSpPr>
                  <a:spLocks noChangeArrowheads="1"/>
                </p:cNvSpPr>
                <p:nvPr/>
              </p:nvSpPr>
              <p:spPr bwMode="auto">
                <a:xfrm>
                  <a:off x="2322547"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0" name="Oval 13">
                  <a:extLst>
                    <a:ext uri="{FF2B5EF4-FFF2-40B4-BE49-F238E27FC236}">
                      <a16:creationId xmlns:a16="http://schemas.microsoft.com/office/drawing/2014/main" id="{362CF66D-8D49-47A7-AD91-1D845AA98CAB}"/>
                    </a:ext>
                  </a:extLst>
                </p:cNvPr>
                <p:cNvSpPr>
                  <a:spLocks noChangeArrowheads="1"/>
                </p:cNvSpPr>
                <p:nvPr/>
              </p:nvSpPr>
              <p:spPr bwMode="auto">
                <a:xfrm>
                  <a:off x="2359134" y="1599181"/>
                  <a:ext cx="23923" cy="23923"/>
                </a:xfrm>
                <a:prstGeom prst="ellipse">
                  <a:avLst/>
                </a:prstGeom>
                <a:solidFill>
                  <a:schemeClr val="bg1">
                    <a:lumMod val="50000"/>
                  </a:schemeClr>
                </a:solidFill>
                <a:ln w="12700">
                  <a:solidFill>
                    <a:schemeClr val="tx1">
                      <a:lumMod val="50000"/>
                      <a:lumOff val="5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cxnSp>
          <p:nvCxnSpPr>
            <p:cNvPr id="23" name="Straight Connector 22">
              <a:extLst>
                <a:ext uri="{FF2B5EF4-FFF2-40B4-BE49-F238E27FC236}">
                  <a16:creationId xmlns:a16="http://schemas.microsoft.com/office/drawing/2014/main" id="{85EF6702-B61E-42C9-A3B3-B27BAA81A103}"/>
                </a:ext>
              </a:extLst>
            </p:cNvPr>
            <p:cNvCxnSpPr/>
            <p:nvPr/>
          </p:nvCxnSpPr>
          <p:spPr>
            <a:xfrm>
              <a:off x="1993664" y="3361765"/>
              <a:ext cx="438474"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D14ACD-68EC-4292-B470-490ABB6469D4}"/>
                </a:ext>
              </a:extLst>
            </p:cNvPr>
            <p:cNvCxnSpPr>
              <a:cxnSpLocks/>
            </p:cNvCxnSpPr>
            <p:nvPr/>
          </p:nvCxnSpPr>
          <p:spPr>
            <a:xfrm>
              <a:off x="1993664" y="3545542"/>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96BED6-C769-4BCD-85BD-2FA9501B44CC}"/>
                </a:ext>
              </a:extLst>
            </p:cNvPr>
            <p:cNvCxnSpPr>
              <a:cxnSpLocks/>
            </p:cNvCxnSpPr>
            <p:nvPr/>
          </p:nvCxnSpPr>
          <p:spPr>
            <a:xfrm>
              <a:off x="1993664" y="3729318"/>
              <a:ext cx="897828" cy="0"/>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702D37A-5A22-4E30-866B-177E38C38EBC}"/>
              </a:ext>
            </a:extLst>
          </p:cNvPr>
          <p:cNvGrpSpPr/>
          <p:nvPr/>
        </p:nvGrpSpPr>
        <p:grpSpPr>
          <a:xfrm>
            <a:off x="5507646" y="2567465"/>
            <a:ext cx="1176708" cy="1957046"/>
            <a:chOff x="4854834" y="2681759"/>
            <a:chExt cx="1078415" cy="1793570"/>
          </a:xfrm>
        </p:grpSpPr>
        <p:sp>
          <p:nvSpPr>
            <p:cNvPr id="34" name="Freeform 5">
              <a:extLst>
                <a:ext uri="{FF2B5EF4-FFF2-40B4-BE49-F238E27FC236}">
                  <a16:creationId xmlns:a16="http://schemas.microsoft.com/office/drawing/2014/main" id="{D9A4AD6F-A38F-4CD9-9669-98B431D22916}"/>
                </a:ext>
              </a:extLst>
            </p:cNvPr>
            <p:cNvSpPr>
              <a:spLocks noEditPoints="1"/>
            </p:cNvSpPr>
            <p:nvPr/>
          </p:nvSpPr>
          <p:spPr bwMode="auto">
            <a:xfrm>
              <a:off x="4854834" y="2681759"/>
              <a:ext cx="1078415" cy="1793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a:solidFill>
                <a:schemeClr val="tx1">
                  <a:lumMod val="50000"/>
                  <a:lumOff val="50000"/>
                </a:schemeClr>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35" name="Group 34">
              <a:extLst>
                <a:ext uri="{FF2B5EF4-FFF2-40B4-BE49-F238E27FC236}">
                  <a16:creationId xmlns:a16="http://schemas.microsoft.com/office/drawing/2014/main" id="{9B2239F7-7532-4AFC-87D8-23FF6A261275}"/>
                </a:ext>
              </a:extLst>
            </p:cNvPr>
            <p:cNvGrpSpPr/>
            <p:nvPr/>
          </p:nvGrpSpPr>
          <p:grpSpPr>
            <a:xfrm>
              <a:off x="5002459" y="2868706"/>
              <a:ext cx="783165" cy="209422"/>
              <a:chOff x="5011271" y="2868706"/>
              <a:chExt cx="783165" cy="209422"/>
            </a:xfrm>
          </p:grpSpPr>
          <p:sp>
            <p:nvSpPr>
              <p:cNvPr id="44" name="Rectangle 43">
                <a:extLst>
                  <a:ext uri="{FF2B5EF4-FFF2-40B4-BE49-F238E27FC236}">
                    <a16:creationId xmlns:a16="http://schemas.microsoft.com/office/drawing/2014/main" id="{24838113-0C73-406A-8019-56F6210B935C}"/>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D3606404-5DD9-4F0E-8E4F-76042BA19A57}"/>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027C107A-58FD-4F35-A651-2D260DF833CF}"/>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A6E3AFAA-65FD-4777-95CB-B9B9FB6A5AB3}"/>
                </a:ext>
              </a:extLst>
            </p:cNvPr>
            <p:cNvGrpSpPr/>
            <p:nvPr/>
          </p:nvGrpSpPr>
          <p:grpSpPr>
            <a:xfrm>
              <a:off x="5002459" y="3207124"/>
              <a:ext cx="783165" cy="209422"/>
              <a:chOff x="5011271" y="2868706"/>
              <a:chExt cx="783165" cy="209422"/>
            </a:xfrm>
          </p:grpSpPr>
          <p:sp>
            <p:nvSpPr>
              <p:cNvPr id="41" name="Rectangle 40">
                <a:extLst>
                  <a:ext uri="{FF2B5EF4-FFF2-40B4-BE49-F238E27FC236}">
                    <a16:creationId xmlns:a16="http://schemas.microsoft.com/office/drawing/2014/main" id="{C3CF15E0-8512-4C0F-91D3-76C446C0E11B}"/>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58FFBC9-6745-47FC-B0C9-2A5C4468E296}"/>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D492567-B13C-41E1-AACA-E9C87F1A2AF9}"/>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5B9B94A-9F3B-4C49-93F9-162F9A660E99}"/>
                </a:ext>
              </a:extLst>
            </p:cNvPr>
            <p:cNvGrpSpPr/>
            <p:nvPr/>
          </p:nvGrpSpPr>
          <p:grpSpPr>
            <a:xfrm>
              <a:off x="5002459" y="3545542"/>
              <a:ext cx="783165" cy="209422"/>
              <a:chOff x="5011271" y="2868706"/>
              <a:chExt cx="783165" cy="209422"/>
            </a:xfrm>
          </p:grpSpPr>
          <p:sp>
            <p:nvSpPr>
              <p:cNvPr id="38" name="Rectangle 37">
                <a:extLst>
                  <a:ext uri="{FF2B5EF4-FFF2-40B4-BE49-F238E27FC236}">
                    <a16:creationId xmlns:a16="http://schemas.microsoft.com/office/drawing/2014/main" id="{BD5D3D23-859C-433C-895F-F035DDC30A92}"/>
                  </a:ext>
                </a:extLst>
              </p:cNvPr>
              <p:cNvSpPr>
                <a:spLocks noChangeAspect="1"/>
              </p:cNvSpPr>
              <p:nvPr/>
            </p:nvSpPr>
            <p:spPr bwMode="auto">
              <a:xfrm>
                <a:off x="5011271"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697D9BC5-0C5F-4878-A08E-F3956C2153AC}"/>
                  </a:ext>
                </a:extLst>
              </p:cNvPr>
              <p:cNvSpPr>
                <a:spLocks noChangeAspect="1"/>
              </p:cNvSpPr>
              <p:nvPr/>
            </p:nvSpPr>
            <p:spPr bwMode="auto">
              <a:xfrm>
                <a:off x="5298142"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58CDEAC-CCDB-4E6D-B352-8726A3219BFE}"/>
                  </a:ext>
                </a:extLst>
              </p:cNvPr>
              <p:cNvSpPr>
                <a:spLocks noChangeAspect="1"/>
              </p:cNvSpPr>
              <p:nvPr/>
            </p:nvSpPr>
            <p:spPr bwMode="auto">
              <a:xfrm>
                <a:off x="5585014" y="2868706"/>
                <a:ext cx="209422" cy="209422"/>
              </a:xfrm>
              <a:prstGeom prst="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7" name="Straight Connector 46">
            <a:extLst>
              <a:ext uri="{FF2B5EF4-FFF2-40B4-BE49-F238E27FC236}">
                <a16:creationId xmlns:a16="http://schemas.microsoft.com/office/drawing/2014/main" id="{EA1C97CB-AE74-41D1-A1BE-C823676CBCAF}"/>
              </a:ext>
            </a:extLst>
          </p:cNvPr>
          <p:cNvCxnSpPr>
            <a:cxnSpLocks/>
          </p:cNvCxnSpPr>
          <p:nvPr/>
        </p:nvCxnSpPr>
        <p:spPr>
          <a:xfrm>
            <a:off x="1789467" y="4795894"/>
            <a:ext cx="5247973" cy="0"/>
          </a:xfrm>
          <a:prstGeom prst="line">
            <a:avLst/>
          </a:prstGeom>
          <a:ln w="63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B948E3A-9967-4853-8DED-3F044806CD6D}"/>
              </a:ext>
            </a:extLst>
          </p:cNvPr>
          <p:cNvSpPr/>
          <p:nvPr/>
        </p:nvSpPr>
        <p:spPr bwMode="auto">
          <a:xfrm>
            <a:off x="1258108" y="4692010"/>
            <a:ext cx="2112645"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26A256C0-17AA-4D8D-859E-10B23BFB010B}"/>
              </a:ext>
            </a:extLst>
          </p:cNvPr>
          <p:cNvSpPr/>
          <p:nvPr/>
        </p:nvSpPr>
        <p:spPr bwMode="auto">
          <a:xfrm rot="10800000">
            <a:off x="5668726" y="4569123"/>
            <a:ext cx="2311450" cy="453541"/>
          </a:xfrm>
          <a:prstGeom prst="rect">
            <a:avLst/>
          </a:prstGeom>
          <a:gradFill flip="none" rotWithShape="1">
            <a:gsLst>
              <a:gs pos="43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0246D11F-B45A-472C-917D-48863AFC2F7F}"/>
              </a:ext>
            </a:extLst>
          </p:cNvPr>
          <p:cNvSpPr/>
          <p:nvPr/>
        </p:nvSpPr>
        <p:spPr bwMode="auto">
          <a:xfrm>
            <a:off x="4006698" y="4800261"/>
            <a:ext cx="2089302" cy="326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1600" b="0" i="0" u="none" strike="noStrike" kern="0" cap="none" spc="0" normalizeH="0" baseline="0" noProof="0" dirty="0">
                <a:ln>
                  <a:noFill/>
                </a:ln>
                <a:solidFill>
                  <a:schemeClr val="bg1">
                    <a:lumMod val="50000"/>
                  </a:schemeClr>
                </a:solidFill>
                <a:effectLst/>
                <a:uLnTx/>
                <a:uFillTx/>
                <a:latin typeface="Segoe UI Semibold"/>
                <a:ea typeface="+mn-ea"/>
                <a:cs typeface="Segoe UI Semilight" panose="020B0402040204020203" pitchFamily="34" charset="0"/>
              </a:rPr>
              <a:t>Your Apps</a:t>
            </a:r>
          </a:p>
        </p:txBody>
      </p:sp>
      <p:sp>
        <p:nvSpPr>
          <p:cNvPr id="51" name="Title 2">
            <a:extLst>
              <a:ext uri="{FF2B5EF4-FFF2-40B4-BE49-F238E27FC236}">
                <a16:creationId xmlns:a16="http://schemas.microsoft.com/office/drawing/2014/main" id="{6E37691C-DF25-4D46-A2DE-89E3505598C1}"/>
              </a:ext>
            </a:extLst>
          </p:cNvPr>
          <p:cNvSpPr txBox="1">
            <a:spLocks/>
          </p:cNvSpPr>
          <p:nvPr/>
        </p:nvSpPr>
        <p:spPr>
          <a:xfrm>
            <a:off x="515619" y="5619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cs typeface="Segoe UI Light" panose="020B0502040204020203" pitchFamily="34" charset="0"/>
              </a:rPr>
              <a:t>Building AI apps &amp; agents</a:t>
            </a:r>
            <a:endParaRPr lang="en-US" sz="1800" spc="-49" dirty="0">
              <a:gradFill>
                <a:gsLst>
                  <a:gs pos="1250">
                    <a:schemeClr val="accent1"/>
                  </a:gs>
                  <a:gs pos="100000">
                    <a:schemeClr val="accent1"/>
                  </a:gs>
                </a:gsLst>
                <a:lin ang="5400000" scaled="0"/>
              </a:gradFill>
              <a:cs typeface="Segoe UI Light" panose="020B0502040204020203" pitchFamily="34" charset="0"/>
            </a:endParaRPr>
          </a:p>
        </p:txBody>
      </p:sp>
    </p:spTree>
    <p:extLst>
      <p:ext uri="{BB962C8B-B14F-4D97-AF65-F5344CB8AC3E}">
        <p14:creationId xmlns:p14="http://schemas.microsoft.com/office/powerpoint/2010/main" val="237494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48" grpId="0" animBg="1"/>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78EC42A2-FA67-4286-8232-7D1ACECFA551}"/>
              </a:ext>
            </a:extLst>
          </p:cNvPr>
          <p:cNvSpPr/>
          <p:nvPr/>
        </p:nvSpPr>
        <p:spPr bwMode="auto">
          <a:xfrm>
            <a:off x="4025473" y="1419182"/>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dirty="0">
                <a:ln>
                  <a:noFill/>
                </a:ln>
                <a:solidFill>
                  <a:srgbClr val="0078D4"/>
                </a:solidFill>
                <a:effectLst/>
                <a:uLnTx/>
                <a:uFillTx/>
                <a:latin typeface="Segoe UI Semibold"/>
                <a:ea typeface="Segoe UI" pitchFamily="34" charset="0"/>
                <a:cs typeface="Segoe UI" pitchFamily="34" charset="0"/>
              </a:rPr>
              <a:t>AI</a:t>
            </a:r>
          </a:p>
        </p:txBody>
      </p:sp>
      <p:sp>
        <p:nvSpPr>
          <p:cNvPr id="120" name="Rectangle 119">
            <a:extLst>
              <a:ext uri="{FF2B5EF4-FFF2-40B4-BE49-F238E27FC236}">
                <a16:creationId xmlns:a16="http://schemas.microsoft.com/office/drawing/2014/main" id="{DCFACF76-675D-4AA9-BD05-1995A89266B5}"/>
              </a:ext>
            </a:extLst>
          </p:cNvPr>
          <p:cNvSpPr/>
          <p:nvPr/>
        </p:nvSpPr>
        <p:spPr bwMode="auto">
          <a:xfrm>
            <a:off x="7597195"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dirty="0">
                <a:ln>
                  <a:noFill/>
                </a:ln>
                <a:solidFill>
                  <a:srgbClr val="0078D4"/>
                </a:solidFill>
                <a:effectLst/>
                <a:uLnTx/>
                <a:uFillTx/>
                <a:latin typeface="Segoe UI Semibold"/>
                <a:ea typeface="Segoe UI" pitchFamily="34" charset="0"/>
                <a:cs typeface="Segoe UI" pitchFamily="34" charset="0"/>
              </a:rPr>
              <a:t>Apps</a:t>
            </a:r>
          </a:p>
        </p:txBody>
      </p:sp>
      <p:sp>
        <p:nvSpPr>
          <p:cNvPr id="118" name="Rectangle 117">
            <a:extLst>
              <a:ext uri="{FF2B5EF4-FFF2-40B4-BE49-F238E27FC236}">
                <a16:creationId xmlns:a16="http://schemas.microsoft.com/office/drawing/2014/main" id="{BC30A376-7CA7-4EF0-B1E7-624D31500251}"/>
              </a:ext>
            </a:extLst>
          </p:cNvPr>
          <p:cNvSpPr/>
          <p:nvPr/>
        </p:nvSpPr>
        <p:spPr bwMode="auto">
          <a:xfrm>
            <a:off x="453752" y="1419586"/>
            <a:ext cx="3108960" cy="519783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0" normalizeH="0" baseline="0" noProof="0" dirty="0">
                <a:ln>
                  <a:noFill/>
                </a:ln>
                <a:solidFill>
                  <a:srgbClr val="0078D4"/>
                </a:solidFill>
                <a:effectLst/>
                <a:uLnTx/>
                <a:uFillTx/>
                <a:latin typeface="Segoe UI Semibold"/>
                <a:ea typeface="Segoe UI" pitchFamily="34" charset="0"/>
                <a:cs typeface="Segoe UI" pitchFamily="34" charset="0"/>
              </a:rPr>
              <a:t>Data</a:t>
            </a:r>
          </a:p>
        </p:txBody>
      </p:sp>
      <p:pic>
        <p:nvPicPr>
          <p:cNvPr id="54" name="Shape 215">
            <a:extLst>
              <a:ext uri="{FF2B5EF4-FFF2-40B4-BE49-F238E27FC236}">
                <a16:creationId xmlns:a16="http://schemas.microsoft.com/office/drawing/2014/main" id="{557C3610-03C0-4FF0-B787-B7BFC3EF46A1}"/>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842865" y="2180191"/>
            <a:ext cx="617622" cy="617622"/>
          </a:xfrm>
          <a:prstGeom prst="rect">
            <a:avLst/>
          </a:prstGeom>
          <a:noFill/>
          <a:ln>
            <a:noFill/>
          </a:ln>
        </p:spPr>
      </p:pic>
      <p:sp>
        <p:nvSpPr>
          <p:cNvPr id="55" name="Shape 216">
            <a:extLst>
              <a:ext uri="{FF2B5EF4-FFF2-40B4-BE49-F238E27FC236}">
                <a16:creationId xmlns:a16="http://schemas.microsoft.com/office/drawing/2014/main" id="{229AB217-C537-4729-B88F-138DE974D00E}"/>
              </a:ext>
            </a:extLst>
          </p:cNvPr>
          <p:cNvSpPr txBox="1"/>
          <p:nvPr/>
        </p:nvSpPr>
        <p:spPr>
          <a:xfrm>
            <a:off x="8427359" y="2903395"/>
            <a:ext cx="1448632" cy="276999"/>
          </a:xfrm>
          <a:prstGeom prst="rect">
            <a:avLst/>
          </a:prstGeom>
          <a:noFill/>
          <a:ln>
            <a:noFill/>
          </a:ln>
        </p:spPr>
        <p:txBody>
          <a:bodyPr wrap="square"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66666"/>
                </a:solidFill>
                <a:effectLst/>
                <a:uLnTx/>
                <a:uFillTx/>
                <a:latin typeface="Segoe UI Semibold"/>
                <a:ea typeface="+mn-ea"/>
                <a:cs typeface="Arial"/>
                <a:sym typeface="Arial"/>
              </a:rPr>
              <a:t>Azure App Service</a:t>
            </a:r>
            <a:endParaRPr kumimoji="0" lang="en" sz="1200" b="1" i="0" u="none" strike="noStrike" kern="0" cap="none" spc="0" normalizeH="0" baseline="0" noProof="0" dirty="0">
              <a:ln>
                <a:noFill/>
              </a:ln>
              <a:solidFill>
                <a:srgbClr val="666666"/>
              </a:solidFill>
              <a:effectLst/>
              <a:uLnTx/>
              <a:uFillTx/>
              <a:latin typeface="Segoe UI Semibold"/>
              <a:ea typeface="+mn-ea"/>
              <a:cs typeface="Arial"/>
              <a:sym typeface="Arial"/>
            </a:endParaRPr>
          </a:p>
        </p:txBody>
      </p:sp>
      <p:sp>
        <p:nvSpPr>
          <p:cNvPr id="68" name="Shape 236">
            <a:extLst>
              <a:ext uri="{FF2B5EF4-FFF2-40B4-BE49-F238E27FC236}">
                <a16:creationId xmlns:a16="http://schemas.microsoft.com/office/drawing/2014/main" id="{06F6BD34-1A87-4D7E-B89A-8B7B053FD548}"/>
              </a:ext>
            </a:extLst>
          </p:cNvPr>
          <p:cNvSpPr txBox="1"/>
          <p:nvPr/>
        </p:nvSpPr>
        <p:spPr>
          <a:xfrm>
            <a:off x="4558938" y="3427355"/>
            <a:ext cx="2042029"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Arial"/>
              </a:rPr>
              <a:t>Cognitive Services</a:t>
            </a:r>
            <a:endParaRPr kumimoji="0" lang="en"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Arial"/>
            </a:endParaRPr>
          </a:p>
        </p:txBody>
      </p:sp>
      <p:pic>
        <p:nvPicPr>
          <p:cNvPr id="74" name="Shape 269">
            <a:extLst>
              <a:ext uri="{FF2B5EF4-FFF2-40B4-BE49-F238E27FC236}">
                <a16:creationId xmlns:a16="http://schemas.microsoft.com/office/drawing/2014/main" id="{86C8BD0A-86B4-49DD-8FF0-71CD8568CD75}"/>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746147" y="5454343"/>
            <a:ext cx="524172" cy="524170"/>
          </a:xfrm>
          <a:prstGeom prst="rect">
            <a:avLst/>
          </a:prstGeom>
          <a:noFill/>
          <a:ln>
            <a:noFill/>
          </a:ln>
        </p:spPr>
      </p:pic>
      <p:sp>
        <p:nvSpPr>
          <p:cNvPr id="75" name="Shape 270">
            <a:extLst>
              <a:ext uri="{FF2B5EF4-FFF2-40B4-BE49-F238E27FC236}">
                <a16:creationId xmlns:a16="http://schemas.microsoft.com/office/drawing/2014/main" id="{84533E98-C535-4B87-96D0-F509ECE62D27}"/>
              </a:ext>
            </a:extLst>
          </p:cNvPr>
          <p:cNvSpPr txBox="1"/>
          <p:nvPr/>
        </p:nvSpPr>
        <p:spPr>
          <a:xfrm>
            <a:off x="1575632" y="6081299"/>
            <a:ext cx="865201" cy="276999"/>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 sz="1200" b="1" i="0" u="none" strike="noStrike" kern="0" cap="none" spc="0" normalizeH="0" baseline="0" noProof="0" dirty="0">
                <a:ln>
                  <a:noFill/>
                </a:ln>
                <a:solidFill>
                  <a:srgbClr val="666666"/>
                </a:solidFill>
                <a:effectLst/>
                <a:uLnTx/>
                <a:uFillTx/>
                <a:latin typeface="Segoe UI Semibold"/>
                <a:ea typeface="+mn-ea"/>
                <a:cs typeface="Arial"/>
                <a:sym typeface="Arial"/>
              </a:rPr>
              <a:t>SQL DB</a:t>
            </a:r>
          </a:p>
        </p:txBody>
      </p:sp>
      <p:grpSp>
        <p:nvGrpSpPr>
          <p:cNvPr id="80" name="Group 79">
            <a:extLst>
              <a:ext uri="{FF2B5EF4-FFF2-40B4-BE49-F238E27FC236}">
                <a16:creationId xmlns:a16="http://schemas.microsoft.com/office/drawing/2014/main" id="{3962BE4D-91F7-4C52-A2C9-39E7A5A6AB31}"/>
              </a:ext>
            </a:extLst>
          </p:cNvPr>
          <p:cNvGrpSpPr/>
          <p:nvPr/>
        </p:nvGrpSpPr>
        <p:grpSpPr>
          <a:xfrm>
            <a:off x="5271120" y="4419908"/>
            <a:ext cx="666716" cy="463542"/>
            <a:chOff x="5863455" y="1431691"/>
            <a:chExt cx="453200" cy="312400"/>
          </a:xfrm>
        </p:grpSpPr>
        <p:sp>
          <p:nvSpPr>
            <p:cNvPr id="81" name="Arrow: Chevron 80">
              <a:extLst>
                <a:ext uri="{FF2B5EF4-FFF2-40B4-BE49-F238E27FC236}">
                  <a16:creationId xmlns:a16="http://schemas.microsoft.com/office/drawing/2014/main" id="{AFCCC658-BDD3-4BDD-B1CF-3A6903981221}"/>
                </a:ext>
              </a:extLst>
            </p:cNvPr>
            <p:cNvSpPr/>
            <p:nvPr/>
          </p:nvSpPr>
          <p:spPr bwMode="auto">
            <a:xfrm rot="18838267">
              <a:off x="6110833" y="1361098"/>
              <a:ext cx="135229" cy="276415"/>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82" name="Arrow: Chevron 81">
              <a:extLst>
                <a:ext uri="{FF2B5EF4-FFF2-40B4-BE49-F238E27FC236}">
                  <a16:creationId xmlns:a16="http://schemas.microsoft.com/office/drawing/2014/main" id="{F6AEE3BB-DD42-467A-BD3C-62E334249965}"/>
                </a:ext>
              </a:extLst>
            </p:cNvPr>
            <p:cNvSpPr/>
            <p:nvPr/>
          </p:nvSpPr>
          <p:spPr bwMode="auto">
            <a:xfrm rot="8038267">
              <a:off x="5934048" y="1538269"/>
              <a:ext cx="135229" cy="276416"/>
            </a:xfrm>
            <a:prstGeom prst="chevron">
              <a:avLst>
                <a:gd name="adj" fmla="val 100000"/>
              </a:avLst>
            </a:prstGeom>
            <a:noFill/>
            <a:ln w="285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Semilight"/>
                <a:ea typeface="+mn-ea"/>
                <a:cs typeface="Segoe UI" pitchFamily="34" charset="0"/>
              </a:endParaRPr>
            </a:p>
          </p:txBody>
        </p:sp>
        <p:sp>
          <p:nvSpPr>
            <p:cNvPr id="83" name="Oval 82">
              <a:extLst>
                <a:ext uri="{FF2B5EF4-FFF2-40B4-BE49-F238E27FC236}">
                  <a16:creationId xmlns:a16="http://schemas.microsoft.com/office/drawing/2014/main" id="{E4839709-55CE-4491-B7EB-F48B2D2CF8A3}"/>
                </a:ext>
              </a:extLst>
            </p:cNvPr>
            <p:cNvSpPr/>
            <p:nvPr/>
          </p:nvSpPr>
          <p:spPr bwMode="auto">
            <a:xfrm>
              <a:off x="6010890" y="1556458"/>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sp>
          <p:nvSpPr>
            <p:cNvPr id="84" name="Oval 83">
              <a:extLst>
                <a:ext uri="{FF2B5EF4-FFF2-40B4-BE49-F238E27FC236}">
                  <a16:creationId xmlns:a16="http://schemas.microsoft.com/office/drawing/2014/main" id="{C75E5700-184B-40E7-81ED-DA5BB205252C}"/>
                </a:ext>
              </a:extLst>
            </p:cNvPr>
            <p:cNvSpPr/>
            <p:nvPr/>
          </p:nvSpPr>
          <p:spPr bwMode="auto">
            <a:xfrm>
              <a:off x="6102283" y="1556446"/>
              <a:ext cx="62807" cy="62806"/>
            </a:xfrm>
            <a:prstGeom prst="ellipse">
              <a:avLst/>
            </a:prstGeom>
            <a:solidFill>
              <a:srgbClr val="0078D7"/>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sp>
        <p:nvSpPr>
          <p:cNvPr id="78" name="Shape 248">
            <a:extLst>
              <a:ext uri="{FF2B5EF4-FFF2-40B4-BE49-F238E27FC236}">
                <a16:creationId xmlns:a16="http://schemas.microsoft.com/office/drawing/2014/main" id="{4F1F3F9C-446E-4F8A-8EC8-12EEDDBD1550}"/>
              </a:ext>
            </a:extLst>
          </p:cNvPr>
          <p:cNvSpPr txBox="1"/>
          <p:nvPr/>
        </p:nvSpPr>
        <p:spPr>
          <a:xfrm>
            <a:off x="4943445" y="4913231"/>
            <a:ext cx="1273017" cy="276999"/>
          </a:xfrm>
          <a:prstGeom prst="rect">
            <a:avLst/>
          </a:prstGeom>
          <a:noFill/>
          <a:ln>
            <a:noFill/>
          </a:ln>
        </p:spPr>
        <p:txBody>
          <a:bodyPr wrap="square" lIns="91440" tIns="45720" rIns="91440" bIns="45720" anchor="t" anchorCtr="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200" b="1" i="0" u="none" strike="noStrike" kern="0" cap="none" spc="0" normalizeH="0" baseline="0">
                <a:ln>
                  <a:noFill/>
                </a:ln>
                <a:solidFill>
                  <a:srgbClr val="505050"/>
                </a:solidFill>
                <a:effectLst/>
                <a:uLnTx/>
                <a:uFillTx/>
                <a:latin typeface="+mj-lt"/>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Arial"/>
              </a:rPr>
              <a:t>Bot Service</a:t>
            </a:r>
            <a:endParaRPr kumimoji="0" lang="en"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Arial"/>
            </a:endParaRPr>
          </a:p>
        </p:txBody>
      </p:sp>
      <p:sp>
        <p:nvSpPr>
          <p:cNvPr id="86" name="Shape 101">
            <a:extLst>
              <a:ext uri="{FF2B5EF4-FFF2-40B4-BE49-F238E27FC236}">
                <a16:creationId xmlns:a16="http://schemas.microsoft.com/office/drawing/2014/main" id="{824CC5FE-7F39-49E8-990B-5D2CB0247DCF}"/>
              </a:ext>
            </a:extLst>
          </p:cNvPr>
          <p:cNvSpPr txBox="1"/>
          <p:nvPr/>
        </p:nvSpPr>
        <p:spPr>
          <a:xfrm>
            <a:off x="1217770" y="2903395"/>
            <a:ext cx="1580924" cy="276999"/>
          </a:xfrm>
          <a:prstGeom prst="rect">
            <a:avLst/>
          </a:prstGeom>
          <a:noFill/>
          <a:ln>
            <a:noFill/>
          </a:ln>
        </p:spPr>
        <p:txBody>
          <a:bodyPr wrap="square" lIns="91440" tIns="45720" rIns="91440" bIns="4572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505050"/>
                </a:solidFill>
                <a:effectLst/>
                <a:uLnTx/>
                <a:uFillTx/>
                <a:latin typeface="Segoe UI Semibold"/>
                <a:ea typeface="+mn-ea"/>
                <a:cs typeface="Segoe UI Semibold" panose="020B0702040204020203" pitchFamily="34" charset="0"/>
                <a:sym typeface="Calibri"/>
              </a:rPr>
              <a:t>Azure Cosmos DB</a:t>
            </a:r>
          </a:p>
        </p:txBody>
      </p:sp>
      <p:cxnSp>
        <p:nvCxnSpPr>
          <p:cNvPr id="99" name="Straight Arrow Connector 98">
            <a:extLst>
              <a:ext uri="{FF2B5EF4-FFF2-40B4-BE49-F238E27FC236}">
                <a16:creationId xmlns:a16="http://schemas.microsoft.com/office/drawing/2014/main" id="{F39EB90C-5EE6-4280-B9BA-0698846F9D89}"/>
              </a:ext>
            </a:extLst>
          </p:cNvPr>
          <p:cNvCxnSpPr>
            <a:cxnSpLocks/>
          </p:cNvCxnSpPr>
          <p:nvPr/>
        </p:nvCxnSpPr>
        <p:spPr>
          <a:xfrm flipV="1">
            <a:off x="2557706" y="2481153"/>
            <a:ext cx="6093547" cy="0"/>
          </a:xfrm>
          <a:prstGeom prst="straightConnector1">
            <a:avLst/>
          </a:prstGeom>
          <a:noFill/>
          <a:ln w="12700" cap="flat" cmpd="sng">
            <a:solidFill>
              <a:schemeClr val="accent1"/>
            </a:solidFill>
            <a:prstDash val="dash"/>
            <a:round/>
            <a:headEnd type="triangle" w="med" len="med"/>
            <a:tailEnd type="triangle" w="med" len="med"/>
          </a:ln>
        </p:spPr>
      </p:cxnSp>
      <p:sp>
        <p:nvSpPr>
          <p:cNvPr id="111" name="TextBox 110">
            <a:extLst>
              <a:ext uri="{FF2B5EF4-FFF2-40B4-BE49-F238E27FC236}">
                <a16:creationId xmlns:a16="http://schemas.microsoft.com/office/drawing/2014/main" id="{F835E4CF-9899-4CEC-86C7-0646C3D4F579}"/>
              </a:ext>
            </a:extLst>
          </p:cNvPr>
          <p:cNvSpPr txBox="1"/>
          <p:nvPr/>
        </p:nvSpPr>
        <p:spPr>
          <a:xfrm>
            <a:off x="4384576" y="3103471"/>
            <a:ext cx="348725"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112" name="TextBox 111">
            <a:extLst>
              <a:ext uri="{FF2B5EF4-FFF2-40B4-BE49-F238E27FC236}">
                <a16:creationId xmlns:a16="http://schemas.microsoft.com/office/drawing/2014/main" id="{2292E516-6FC3-431B-8191-DBF6C4D8E62B}"/>
              </a:ext>
            </a:extLst>
          </p:cNvPr>
          <p:cNvSpPr txBox="1"/>
          <p:nvPr/>
        </p:nvSpPr>
        <p:spPr>
          <a:xfrm>
            <a:off x="5014024"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113" name="TextBox 112">
            <a:extLst>
              <a:ext uri="{FF2B5EF4-FFF2-40B4-BE49-F238E27FC236}">
                <a16:creationId xmlns:a16="http://schemas.microsoft.com/office/drawing/2014/main" id="{A01698AA-D5F5-4178-AFF2-064857F5CAB6}"/>
              </a:ext>
            </a:extLst>
          </p:cNvPr>
          <p:cNvSpPr txBox="1"/>
          <p:nvPr/>
        </p:nvSpPr>
        <p:spPr>
          <a:xfrm>
            <a:off x="5668665" y="3103471"/>
            <a:ext cx="66497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114" name="TextBox 113">
            <a:extLst>
              <a:ext uri="{FF2B5EF4-FFF2-40B4-BE49-F238E27FC236}">
                <a16:creationId xmlns:a16="http://schemas.microsoft.com/office/drawing/2014/main" id="{369B4570-E45B-4380-A4E1-CEBD458ED0E8}"/>
              </a:ext>
            </a:extLst>
          </p:cNvPr>
          <p:cNvSpPr txBox="1"/>
          <p:nvPr/>
        </p:nvSpPr>
        <p:spPr>
          <a:xfrm>
            <a:off x="6484226"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cxnSp>
        <p:nvCxnSpPr>
          <p:cNvPr id="165" name="Straight Connector 164">
            <a:extLst>
              <a:ext uri="{FF2B5EF4-FFF2-40B4-BE49-F238E27FC236}">
                <a16:creationId xmlns:a16="http://schemas.microsoft.com/office/drawing/2014/main" id="{D4DF921E-6198-43A8-8C62-61E11197D0D8}"/>
              </a:ext>
            </a:extLst>
          </p:cNvPr>
          <p:cNvCxnSpPr>
            <a:cxnSpLocks/>
          </p:cNvCxnSpPr>
          <p:nvPr/>
        </p:nvCxnSpPr>
        <p:spPr>
          <a:xfrm>
            <a:off x="3226707" y="2497431"/>
            <a:ext cx="0" cy="3228237"/>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9E82C97-0D3E-4DBF-A967-6111C727B4FF}"/>
              </a:ext>
            </a:extLst>
          </p:cNvPr>
          <p:cNvCxnSpPr>
            <a:cxnSpLocks/>
          </p:cNvCxnSpPr>
          <p:nvPr/>
        </p:nvCxnSpPr>
        <p:spPr>
          <a:xfrm flipV="1">
            <a:off x="3226707" y="4584574"/>
            <a:ext cx="1932495"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442A94EE-3E8F-4BCC-B37D-E982E7BD0C4C}"/>
              </a:ext>
            </a:extLst>
          </p:cNvPr>
          <p:cNvCxnSpPr>
            <a:cxnSpLocks/>
          </p:cNvCxnSpPr>
          <p:nvPr/>
        </p:nvCxnSpPr>
        <p:spPr>
          <a:xfrm flipH="1">
            <a:off x="5969795" y="4584599"/>
            <a:ext cx="2231180" cy="0"/>
          </a:xfrm>
          <a:prstGeom prst="straightConnector1">
            <a:avLst/>
          </a:prstGeom>
          <a:ln w="12700">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EB0C27E6-665F-49D2-B1DC-18F4498C84B4}"/>
              </a:ext>
            </a:extLst>
          </p:cNvPr>
          <p:cNvCxnSpPr>
            <a:cxnSpLocks/>
          </p:cNvCxnSpPr>
          <p:nvPr/>
        </p:nvCxnSpPr>
        <p:spPr>
          <a:xfrm>
            <a:off x="8200975" y="2481153"/>
            <a:ext cx="0" cy="3233235"/>
          </a:xfrm>
          <a:prstGeom prst="line">
            <a:avLst/>
          </a:prstGeom>
          <a:ln w="12700">
            <a:solidFill>
              <a:schemeClr val="accent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267667B-CE58-46D2-8040-9C8FC717B691}"/>
              </a:ext>
            </a:extLst>
          </p:cNvPr>
          <p:cNvCxnSpPr>
            <a:cxnSpLocks/>
          </p:cNvCxnSpPr>
          <p:nvPr/>
        </p:nvCxnSpPr>
        <p:spPr>
          <a:xfrm flipV="1">
            <a:off x="5579953" y="3668486"/>
            <a:ext cx="0" cy="541130"/>
          </a:xfrm>
          <a:prstGeom prst="straightConnector1">
            <a:avLst/>
          </a:prstGeom>
          <a:ln w="12700">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0A5BE6-7AD1-4CC5-8F9A-7EF909C44E00}"/>
              </a:ext>
            </a:extLst>
          </p:cNvPr>
          <p:cNvCxnSpPr>
            <a:cxnSpLocks/>
          </p:cNvCxnSpPr>
          <p:nvPr/>
        </p:nvCxnSpPr>
        <p:spPr>
          <a:xfrm flipV="1">
            <a:off x="5581882" y="2478808"/>
            <a:ext cx="0" cy="225796"/>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A507FDC-774E-46C5-84D5-BD9C9904D77D}"/>
              </a:ext>
            </a:extLst>
          </p:cNvPr>
          <p:cNvCxnSpPr>
            <a:cxnSpLocks/>
          </p:cNvCxnSpPr>
          <p:nvPr/>
        </p:nvCxnSpPr>
        <p:spPr>
          <a:xfrm flipH="1" flipV="1">
            <a:off x="9629190" y="2485197"/>
            <a:ext cx="1373212" cy="7610"/>
          </a:xfrm>
          <a:prstGeom prst="straightConnector1">
            <a:avLst/>
          </a:prstGeom>
          <a:ln w="12700">
            <a:solidFill>
              <a:schemeClr val="accent1"/>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65" name="Shape 222">
            <a:extLst>
              <a:ext uri="{FF2B5EF4-FFF2-40B4-BE49-F238E27FC236}">
                <a16:creationId xmlns:a16="http://schemas.microsoft.com/office/drawing/2014/main" id="{9F1852FE-8ABA-441D-AAD5-F863505BC14A}"/>
              </a:ext>
            </a:extLst>
          </p:cNvPr>
          <p:cNvSpPr txBox="1"/>
          <p:nvPr/>
        </p:nvSpPr>
        <p:spPr>
          <a:xfrm>
            <a:off x="10818973" y="2897214"/>
            <a:ext cx="1154362" cy="461665"/>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66666"/>
                </a:solidFill>
                <a:effectLst/>
                <a:uLnTx/>
                <a:uFillTx/>
                <a:latin typeface="Segoe UI Semibold"/>
                <a:ea typeface="+mn-ea"/>
                <a:cs typeface="Arial"/>
                <a:sym typeface="Arial"/>
              </a:rPr>
              <a:t>Web &amp; mobile apps</a:t>
            </a:r>
            <a:endParaRPr kumimoji="0" lang="en" sz="1200" b="1" i="0" u="none" strike="noStrike" kern="0" cap="none" spc="0" normalizeH="0" baseline="0" noProof="0" dirty="0">
              <a:ln>
                <a:noFill/>
              </a:ln>
              <a:solidFill>
                <a:srgbClr val="666666"/>
              </a:solidFill>
              <a:effectLst/>
              <a:uLnTx/>
              <a:uFillTx/>
              <a:latin typeface="Segoe UI Semibold"/>
              <a:ea typeface="+mn-ea"/>
              <a:cs typeface="Arial"/>
              <a:sym typeface="Arial"/>
            </a:endParaRPr>
          </a:p>
        </p:txBody>
      </p:sp>
      <p:sp>
        <p:nvSpPr>
          <p:cNvPr id="138" name="TextBox 137">
            <a:extLst>
              <a:ext uri="{FF2B5EF4-FFF2-40B4-BE49-F238E27FC236}">
                <a16:creationId xmlns:a16="http://schemas.microsoft.com/office/drawing/2014/main" id="{1959E020-D5DE-476F-8909-EB10AF7ADC1F}"/>
              </a:ext>
            </a:extLst>
          </p:cNvPr>
          <p:cNvSpPr txBox="1"/>
          <p:nvPr/>
        </p:nvSpPr>
        <p:spPr>
          <a:xfrm>
            <a:off x="10694754" y="6081299"/>
            <a:ext cx="1497246" cy="276999"/>
          </a:xfrm>
          <a:prstGeom prst="rect">
            <a:avLst/>
          </a:prstGeom>
          <a:noFill/>
          <a:ln>
            <a:noFill/>
          </a:ln>
        </p:spPr>
        <p:txBody>
          <a:bodyPr wrap="square" lIns="91440" tIns="45720" rIns="91440" bIns="45720" anchor="t" anchorCtr="0">
            <a:spAutoFit/>
          </a:bodyPr>
          <a:lstStyle>
            <a:defPPr>
              <a:defRPr lang="en-US"/>
            </a:defPPr>
            <a:lvl1pPr marR="0" lvl="0" indent="0" algn="ctr" defTabSz="1219170" fontAlgn="auto">
              <a:lnSpc>
                <a:spcPct val="100000"/>
              </a:lnSpc>
              <a:spcBef>
                <a:spcPts val="0"/>
              </a:spcBef>
              <a:spcAft>
                <a:spcPts val="0"/>
              </a:spcAft>
              <a:buClrTx/>
              <a:buSzTx/>
              <a:buFontTx/>
              <a:buNone/>
              <a:tabLst/>
              <a:defRPr kumimoji="0" sz="1200" b="1" i="0" u="none" strike="noStrike" kern="0" cap="none" spc="0" normalizeH="0" baseline="0">
                <a:ln>
                  <a:noFill/>
                </a:ln>
                <a:solidFill>
                  <a:srgbClr val="666666"/>
                </a:solidFill>
                <a:effectLst/>
                <a:uLnTx/>
                <a:uFillTx/>
                <a:latin typeface="+mj-lt"/>
                <a:cs typeface="Arial"/>
              </a:defRPr>
            </a:lvl1p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666666"/>
                </a:solidFill>
                <a:effectLst/>
                <a:uLnTx/>
                <a:uFillTx/>
                <a:latin typeface="Segoe UI Semibold"/>
                <a:ea typeface="+mn-ea"/>
                <a:cs typeface="Arial"/>
              </a:rPr>
              <a:t>CRM</a:t>
            </a:r>
          </a:p>
        </p:txBody>
      </p:sp>
      <p:sp>
        <p:nvSpPr>
          <p:cNvPr id="2" name="Title 1">
            <a:extLst>
              <a:ext uri="{FF2B5EF4-FFF2-40B4-BE49-F238E27FC236}">
                <a16:creationId xmlns:a16="http://schemas.microsoft.com/office/drawing/2014/main" id="{9736B666-DA14-44DE-9472-061FF4B390F4}"/>
              </a:ext>
            </a:extLst>
          </p:cNvPr>
          <p:cNvSpPr>
            <a:spLocks noGrp="1"/>
          </p:cNvSpPr>
          <p:nvPr>
            <p:ph type="title"/>
          </p:nvPr>
        </p:nvSpPr>
        <p:spPr/>
        <p:txBody>
          <a:bodyPr/>
          <a:lstStyle/>
          <a:p>
            <a:pPr algn="ctr"/>
            <a:r>
              <a:rPr lang="en-US" dirty="0">
                <a:cs typeface="Segoe UI Light" panose="020B0502040204020203" pitchFamily="34" charset="0"/>
              </a:rPr>
              <a:t>AI apps &amp; agents: Reference Architecture</a:t>
            </a:r>
          </a:p>
        </p:txBody>
      </p:sp>
      <p:sp>
        <p:nvSpPr>
          <p:cNvPr id="106" name="Freeform: Shape 105">
            <a:extLst>
              <a:ext uri="{FF2B5EF4-FFF2-40B4-BE49-F238E27FC236}">
                <a16:creationId xmlns:a16="http://schemas.microsoft.com/office/drawing/2014/main" id="{8662C779-9005-4973-B625-BBE4F2C7F850}"/>
              </a:ext>
            </a:extLst>
          </p:cNvPr>
          <p:cNvSpPr/>
          <p:nvPr/>
        </p:nvSpPr>
        <p:spPr bwMode="auto">
          <a:xfrm>
            <a:off x="1650372" y="2157604"/>
            <a:ext cx="715722" cy="66279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7" name="Straight Arrow Connector 106">
            <a:extLst>
              <a:ext uri="{FF2B5EF4-FFF2-40B4-BE49-F238E27FC236}">
                <a16:creationId xmlns:a16="http://schemas.microsoft.com/office/drawing/2014/main" id="{AF14774A-7060-4BFF-AF59-2D55AB26FAE0}"/>
              </a:ext>
            </a:extLst>
          </p:cNvPr>
          <p:cNvCxnSpPr>
            <a:cxnSpLocks/>
          </p:cNvCxnSpPr>
          <p:nvPr/>
        </p:nvCxnSpPr>
        <p:spPr>
          <a:xfrm flipV="1">
            <a:off x="2557706" y="5714388"/>
            <a:ext cx="8444696" cy="0"/>
          </a:xfrm>
          <a:prstGeom prst="straightConnector1">
            <a:avLst/>
          </a:prstGeom>
          <a:noFill/>
          <a:ln w="12700" cap="flat" cmpd="sng">
            <a:solidFill>
              <a:schemeClr val="accent1"/>
            </a:solidFill>
            <a:prstDash val="dash"/>
            <a:round/>
            <a:headEnd type="triangle" w="med" len="med"/>
            <a:tailEnd type="triangle" w="med" len="med"/>
          </a:ln>
        </p:spPr>
      </p:cxnSp>
      <p:sp>
        <p:nvSpPr>
          <p:cNvPr id="20" name="Graphic 569">
            <a:extLst>
              <a:ext uri="{FF2B5EF4-FFF2-40B4-BE49-F238E27FC236}">
                <a16:creationId xmlns:a16="http://schemas.microsoft.com/office/drawing/2014/main" id="{8E9014A3-D557-4870-9704-2FBF73EA9809}"/>
              </a:ext>
            </a:extLst>
          </p:cNvPr>
          <p:cNvSpPr/>
          <p:nvPr/>
        </p:nvSpPr>
        <p:spPr>
          <a:xfrm>
            <a:off x="5838933" y="2783103"/>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4" name="Rounded Rectangular Callout 243">
            <a:extLst>
              <a:ext uri="{FF2B5EF4-FFF2-40B4-BE49-F238E27FC236}">
                <a16:creationId xmlns:a16="http://schemas.microsoft.com/office/drawing/2014/main" id="{CADB8750-1627-44B1-B4E9-FE5874C723CD}"/>
              </a:ext>
            </a:extLst>
          </p:cNvPr>
          <p:cNvSpPr/>
          <p:nvPr/>
        </p:nvSpPr>
        <p:spPr bwMode="auto">
          <a:xfrm>
            <a:off x="5160605" y="2841484"/>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grpSp>
        <p:nvGrpSpPr>
          <p:cNvPr id="24" name="Group 23">
            <a:extLst>
              <a:ext uri="{FF2B5EF4-FFF2-40B4-BE49-F238E27FC236}">
                <a16:creationId xmlns:a16="http://schemas.microsoft.com/office/drawing/2014/main" id="{AAD7CF2E-C00D-4AD0-806C-C64CC52EEDDF}"/>
              </a:ext>
            </a:extLst>
          </p:cNvPr>
          <p:cNvGrpSpPr/>
          <p:nvPr/>
        </p:nvGrpSpPr>
        <p:grpSpPr>
          <a:xfrm>
            <a:off x="6583777" y="2783853"/>
            <a:ext cx="281008" cy="281008"/>
            <a:chOff x="6511270" y="2828232"/>
            <a:chExt cx="281008" cy="281008"/>
          </a:xfrm>
        </p:grpSpPr>
        <p:sp>
          <p:nvSpPr>
            <p:cNvPr id="23" name="Oval 22">
              <a:extLst>
                <a:ext uri="{FF2B5EF4-FFF2-40B4-BE49-F238E27FC236}">
                  <a16:creationId xmlns:a16="http://schemas.microsoft.com/office/drawing/2014/main" id="{4A82EB6C-2AB6-4B23-936E-467EC7684E63}"/>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C1793CB2-C278-40BA-8FC0-8900B56C4679}"/>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7459FAF7-D80F-4E82-A3AB-1BB8B3A3CA2B}"/>
              </a:ext>
            </a:extLst>
          </p:cNvPr>
          <p:cNvGrpSpPr/>
          <p:nvPr/>
        </p:nvGrpSpPr>
        <p:grpSpPr>
          <a:xfrm>
            <a:off x="4388217" y="2829632"/>
            <a:ext cx="341442" cy="189450"/>
            <a:chOff x="6827151" y="1675311"/>
            <a:chExt cx="341442" cy="189450"/>
          </a:xfrm>
        </p:grpSpPr>
        <p:sp>
          <p:nvSpPr>
            <p:cNvPr id="167" name="eye_2">
              <a:extLst>
                <a:ext uri="{FF2B5EF4-FFF2-40B4-BE49-F238E27FC236}">
                  <a16:creationId xmlns:a16="http://schemas.microsoft.com/office/drawing/2014/main" id="{0FBF717B-9091-4090-846D-4B1EF024347F}"/>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Oval 20">
              <a:extLst>
                <a:ext uri="{FF2B5EF4-FFF2-40B4-BE49-F238E27FC236}">
                  <a16:creationId xmlns:a16="http://schemas.microsoft.com/office/drawing/2014/main" id="{95414BE4-603B-40C0-B6D4-FEF4FEE81E2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eye_2">
              <a:extLst>
                <a:ext uri="{FF2B5EF4-FFF2-40B4-BE49-F238E27FC236}">
                  <a16:creationId xmlns:a16="http://schemas.microsoft.com/office/drawing/2014/main" id="{231A9174-99CD-4165-B283-82637A219701}"/>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CB9590A-0101-413A-A76E-667923E59903}"/>
              </a:ext>
            </a:extLst>
          </p:cNvPr>
          <p:cNvGrpSpPr/>
          <p:nvPr/>
        </p:nvGrpSpPr>
        <p:grpSpPr>
          <a:xfrm>
            <a:off x="11045596" y="2247786"/>
            <a:ext cx="736138" cy="490042"/>
            <a:chOff x="11045596" y="2247786"/>
            <a:chExt cx="736138" cy="490042"/>
          </a:xfrm>
        </p:grpSpPr>
        <p:grpSp>
          <p:nvGrpSpPr>
            <p:cNvPr id="190" name="Group 189">
              <a:extLst>
                <a:ext uri="{FF2B5EF4-FFF2-40B4-BE49-F238E27FC236}">
                  <a16:creationId xmlns:a16="http://schemas.microsoft.com/office/drawing/2014/main" id="{694A5641-4604-49AC-9B0A-76B0326B1525}"/>
                </a:ext>
              </a:extLst>
            </p:cNvPr>
            <p:cNvGrpSpPr/>
            <p:nvPr/>
          </p:nvGrpSpPr>
          <p:grpSpPr>
            <a:xfrm>
              <a:off x="11045596" y="2247786"/>
              <a:ext cx="736138" cy="490042"/>
              <a:chOff x="2158428" y="1769885"/>
              <a:chExt cx="6300710" cy="4194336"/>
            </a:xfrm>
          </p:grpSpPr>
          <p:sp>
            <p:nvSpPr>
              <p:cNvPr id="191" name="Rectangle 190">
                <a:extLst>
                  <a:ext uri="{FF2B5EF4-FFF2-40B4-BE49-F238E27FC236}">
                    <a16:creationId xmlns:a16="http://schemas.microsoft.com/office/drawing/2014/main" id="{DF1F9EE1-B9DA-46C5-B3EC-530F39D5BA02}"/>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63C491E7-C768-4F10-9024-172C56945D8E}"/>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3" name="Rounded Rectangle 215">
                <a:extLst>
                  <a:ext uri="{FF2B5EF4-FFF2-40B4-BE49-F238E27FC236}">
                    <a16:creationId xmlns:a16="http://schemas.microsoft.com/office/drawing/2014/main" id="{85305BCF-362C-41C6-B9B1-E22BC7687DB5}"/>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4" name="Multiply 216">
                <a:extLst>
                  <a:ext uri="{FF2B5EF4-FFF2-40B4-BE49-F238E27FC236}">
                    <a16:creationId xmlns:a16="http://schemas.microsoft.com/office/drawing/2014/main" id="{D57EB3E5-5FF2-41AB-BD2F-E263C2EBD298}"/>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D16D2B04-F4AB-477B-ABC0-1D842E1C65AE}"/>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7" name="Freeform 221">
                <a:extLst>
                  <a:ext uri="{FF2B5EF4-FFF2-40B4-BE49-F238E27FC236}">
                    <a16:creationId xmlns:a16="http://schemas.microsoft.com/office/drawing/2014/main" id="{91945F6B-874E-46E9-8CE2-F258C7E4174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8" name="Up Arrow 6">
              <a:extLst>
                <a:ext uri="{FF2B5EF4-FFF2-40B4-BE49-F238E27FC236}">
                  <a16:creationId xmlns:a16="http://schemas.microsoft.com/office/drawing/2014/main" id="{C2C0D440-8A7B-4D9C-820A-757CF7A40F84}"/>
                </a:ext>
              </a:extLst>
            </p:cNvPr>
            <p:cNvSpPr/>
            <p:nvPr/>
          </p:nvSpPr>
          <p:spPr bwMode="auto">
            <a:xfrm rot="2700000">
              <a:off x="11347174" y="2391147"/>
              <a:ext cx="192404" cy="225410"/>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9" name="Graphic 74">
            <a:extLst>
              <a:ext uri="{FF2B5EF4-FFF2-40B4-BE49-F238E27FC236}">
                <a16:creationId xmlns:a16="http://schemas.microsoft.com/office/drawing/2014/main" id="{0E965371-A9E2-4D82-8196-297F0E05C987}"/>
              </a:ext>
            </a:extLst>
          </p:cNvPr>
          <p:cNvGrpSpPr/>
          <p:nvPr/>
        </p:nvGrpSpPr>
        <p:grpSpPr>
          <a:xfrm>
            <a:off x="11134501" y="5518927"/>
            <a:ext cx="708294" cy="425156"/>
            <a:chOff x="986526" y="2033232"/>
            <a:chExt cx="923480" cy="554322"/>
          </a:xfrm>
        </p:grpSpPr>
        <p:sp>
          <p:nvSpPr>
            <p:cNvPr id="200" name="Freeform: Shape 199">
              <a:extLst>
                <a:ext uri="{FF2B5EF4-FFF2-40B4-BE49-F238E27FC236}">
                  <a16:creationId xmlns:a16="http://schemas.microsoft.com/office/drawing/2014/main" id="{0A97E66A-D393-45C6-9DBE-3ADAF0769D62}"/>
                </a:ext>
              </a:extLst>
            </p:cNvPr>
            <p:cNvSpPr/>
            <p:nvPr/>
          </p:nvSpPr>
          <p:spPr>
            <a:xfrm>
              <a:off x="986526" y="2033232"/>
              <a:ext cx="923480" cy="554322"/>
            </a:xfrm>
            <a:custGeom>
              <a:avLst/>
              <a:gdLst>
                <a:gd name="connsiteX0" fmla="*/ 5453 w 977073"/>
                <a:gd name="connsiteY0" fmla="*/ 591697 h 609627"/>
                <a:gd name="connsiteX1" fmla="*/ 19650 w 977073"/>
                <a:gd name="connsiteY1" fmla="*/ 605894 h 609627"/>
                <a:gd name="connsiteX2" fmla="*/ 959979 w 977073"/>
                <a:gd name="connsiteY2" fmla="*/ 605894 h 609627"/>
                <a:gd name="connsiteX3" fmla="*/ 974175 w 977073"/>
                <a:gd name="connsiteY3" fmla="*/ 591697 h 609627"/>
                <a:gd name="connsiteX4" fmla="*/ 974175 w 977073"/>
                <a:gd name="connsiteY4" fmla="*/ 19650 h 609627"/>
                <a:gd name="connsiteX5" fmla="*/ 959979 w 977073"/>
                <a:gd name="connsiteY5" fmla="*/ 5453 h 609627"/>
                <a:gd name="connsiteX6" fmla="*/ 19650 w 977073"/>
                <a:gd name="connsiteY6" fmla="*/ 5453 h 609627"/>
                <a:gd name="connsiteX7" fmla="*/ 5453 w 977073"/>
                <a:gd name="connsiteY7" fmla="*/ 19650 h 609627"/>
                <a:gd name="connsiteX8" fmla="*/ 5453 w 977073"/>
                <a:gd name="connsiteY8" fmla="*/ 591697 h 60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073" h="609627">
                  <a:moveTo>
                    <a:pt x="5453" y="591697"/>
                  </a:moveTo>
                  <a:cubicBezTo>
                    <a:pt x="5453" y="599213"/>
                    <a:pt x="11299" y="605894"/>
                    <a:pt x="19650" y="605894"/>
                  </a:cubicBezTo>
                  <a:lnTo>
                    <a:pt x="959979" y="605894"/>
                  </a:lnTo>
                  <a:cubicBezTo>
                    <a:pt x="967495" y="605894"/>
                    <a:pt x="974175" y="600049"/>
                    <a:pt x="974175" y="591697"/>
                  </a:cubicBezTo>
                  <a:lnTo>
                    <a:pt x="974175" y="19650"/>
                  </a:lnTo>
                  <a:cubicBezTo>
                    <a:pt x="974175" y="12134"/>
                    <a:pt x="968330" y="5453"/>
                    <a:pt x="959979" y="5453"/>
                  </a:cubicBezTo>
                  <a:lnTo>
                    <a:pt x="19650" y="5453"/>
                  </a:lnTo>
                  <a:cubicBezTo>
                    <a:pt x="11299" y="5453"/>
                    <a:pt x="5453" y="11299"/>
                    <a:pt x="5453" y="19650"/>
                  </a:cubicBezTo>
                  <a:lnTo>
                    <a:pt x="5453" y="591697"/>
                  </a:lnTo>
                </a:path>
              </a:pathLst>
            </a:custGeom>
            <a:solidFill>
              <a:schemeClr val="accent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AA7BCCE-DB65-4B1F-B03E-DEAFABB13902}"/>
                </a:ext>
              </a:extLst>
            </p:cNvPr>
            <p:cNvSpPr/>
            <p:nvPr/>
          </p:nvSpPr>
          <p:spPr>
            <a:xfrm>
              <a:off x="1034888" y="2084914"/>
              <a:ext cx="826754" cy="450957"/>
            </a:xfrm>
            <a:custGeom>
              <a:avLst/>
              <a:gdLst>
                <a:gd name="connsiteX0" fmla="*/ 5453 w 826754"/>
                <a:gd name="connsiteY0" fmla="*/ 5453 h 450956"/>
                <a:gd name="connsiteX1" fmla="*/ 823021 w 826754"/>
                <a:gd name="connsiteY1" fmla="*/ 5453 h 450956"/>
                <a:gd name="connsiteX2" fmla="*/ 823021 w 826754"/>
                <a:gd name="connsiteY2" fmla="*/ 449730 h 450956"/>
                <a:gd name="connsiteX3" fmla="*/ 5453 w 826754"/>
                <a:gd name="connsiteY3" fmla="*/ 449730 h 450956"/>
              </a:gdLst>
              <a:ahLst/>
              <a:cxnLst>
                <a:cxn ang="0">
                  <a:pos x="connsiteX0" y="connsiteY0"/>
                </a:cxn>
                <a:cxn ang="0">
                  <a:pos x="connsiteX1" y="connsiteY1"/>
                </a:cxn>
                <a:cxn ang="0">
                  <a:pos x="connsiteX2" y="connsiteY2"/>
                </a:cxn>
                <a:cxn ang="0">
                  <a:pos x="connsiteX3" y="connsiteY3"/>
                </a:cxn>
              </a:cxnLst>
              <a:rect l="l" t="t" r="r" b="b"/>
              <a:pathLst>
                <a:path w="826754" h="450956">
                  <a:moveTo>
                    <a:pt x="5453" y="5453"/>
                  </a:moveTo>
                  <a:lnTo>
                    <a:pt x="823021" y="5453"/>
                  </a:lnTo>
                  <a:lnTo>
                    <a:pt x="823021" y="449730"/>
                  </a:lnTo>
                  <a:lnTo>
                    <a:pt x="5453" y="449730"/>
                  </a:lnTo>
                  <a:close/>
                </a:path>
              </a:pathLst>
            </a:custGeom>
            <a:solidFill>
              <a:schemeClr val="bg1"/>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A8D962DD-EBF2-4AF4-BBDD-E65A01F1A246}"/>
                </a:ext>
              </a:extLst>
            </p:cNvPr>
            <p:cNvSpPr/>
            <p:nvPr/>
          </p:nvSpPr>
          <p:spPr>
            <a:xfrm>
              <a:off x="1069127"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D9744E0F-6D22-415C-9DDA-3D02DEDAB082}"/>
                </a:ext>
              </a:extLst>
            </p:cNvPr>
            <p:cNvSpPr/>
            <p:nvPr/>
          </p:nvSpPr>
          <p:spPr>
            <a:xfrm>
              <a:off x="1069127"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10497E"/>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ADAD3932-33CB-4A0D-BE53-63714D3BF939}"/>
                </a:ext>
              </a:extLst>
            </p:cNvPr>
            <p:cNvSpPr/>
            <p:nvPr/>
          </p:nvSpPr>
          <p:spPr>
            <a:xfrm>
              <a:off x="1069127"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188F"/>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126E325C-FB22-4DBA-9273-E39B4475F498}"/>
                </a:ext>
              </a:extLst>
            </p:cNvPr>
            <p:cNvSpPr/>
            <p:nvPr/>
          </p:nvSpPr>
          <p:spPr>
            <a:xfrm>
              <a:off x="1163494"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3DD11DA8-2515-48D3-9E6A-98FEA00C461B}"/>
                </a:ext>
              </a:extLst>
            </p:cNvPr>
            <p:cNvSpPr/>
            <p:nvPr/>
          </p:nvSpPr>
          <p:spPr>
            <a:xfrm>
              <a:off x="1163494"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C6A0B36A-F43E-473F-A54C-2EB3AAF11950}"/>
                </a:ext>
              </a:extLst>
            </p:cNvPr>
            <p:cNvSpPr/>
            <p:nvPr/>
          </p:nvSpPr>
          <p:spPr>
            <a:xfrm>
              <a:off x="1163494"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E238D86D-1556-4DD5-A71E-AD9B159A5243}"/>
                </a:ext>
              </a:extLst>
            </p:cNvPr>
            <p:cNvSpPr/>
            <p:nvPr/>
          </p:nvSpPr>
          <p:spPr>
            <a:xfrm>
              <a:off x="1257861"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C786527B-B19E-4F23-AD5D-72C49E13A047}"/>
                </a:ext>
              </a:extLst>
            </p:cNvPr>
            <p:cNvSpPr/>
            <p:nvPr/>
          </p:nvSpPr>
          <p:spPr>
            <a:xfrm>
              <a:off x="1257861"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5FE4795D-3136-4CCA-B107-D5C1EB6D5607}"/>
                </a:ext>
              </a:extLst>
            </p:cNvPr>
            <p:cNvSpPr/>
            <p:nvPr/>
          </p:nvSpPr>
          <p:spPr>
            <a:xfrm>
              <a:off x="1257861"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4E409472-C69C-4F7E-BAB8-D60AAFE91ED7}"/>
                </a:ext>
              </a:extLst>
            </p:cNvPr>
            <p:cNvSpPr/>
            <p:nvPr/>
          </p:nvSpPr>
          <p:spPr>
            <a:xfrm>
              <a:off x="1352228"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B51874B3-1DE4-4947-9E1D-A982E856D8ED}"/>
                </a:ext>
              </a:extLst>
            </p:cNvPr>
            <p:cNvSpPr/>
            <p:nvPr/>
          </p:nvSpPr>
          <p:spPr>
            <a:xfrm>
              <a:off x="1352228"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DCD6CFC6-916A-4377-B19B-3496D36E8346}"/>
                </a:ext>
              </a:extLst>
            </p:cNvPr>
            <p:cNvSpPr/>
            <p:nvPr/>
          </p:nvSpPr>
          <p:spPr>
            <a:xfrm>
              <a:off x="1352228"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4F75F4FC-6DAA-4E94-AD4D-5E0285AFB10A}"/>
                </a:ext>
              </a:extLst>
            </p:cNvPr>
            <p:cNvSpPr/>
            <p:nvPr/>
          </p:nvSpPr>
          <p:spPr>
            <a:xfrm>
              <a:off x="1446595"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676DCA6-3E7E-493B-9DA1-994F164C966D}"/>
                </a:ext>
              </a:extLst>
            </p:cNvPr>
            <p:cNvSpPr/>
            <p:nvPr/>
          </p:nvSpPr>
          <p:spPr>
            <a:xfrm>
              <a:off x="1446595"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042FB788-2986-4027-BF3E-36525F140FD1}"/>
                </a:ext>
              </a:extLst>
            </p:cNvPr>
            <p:cNvSpPr/>
            <p:nvPr/>
          </p:nvSpPr>
          <p:spPr>
            <a:xfrm>
              <a:off x="1446595"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3F1F6DAB-1DCF-4D0A-91C5-FCA43C51866F}"/>
                </a:ext>
              </a:extLst>
            </p:cNvPr>
            <p:cNvSpPr/>
            <p:nvPr/>
          </p:nvSpPr>
          <p:spPr>
            <a:xfrm>
              <a:off x="1540962"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711976C4-C5F9-4CCE-B88D-AF37BB7C2022}"/>
                </a:ext>
              </a:extLst>
            </p:cNvPr>
            <p:cNvSpPr/>
            <p:nvPr/>
          </p:nvSpPr>
          <p:spPr>
            <a:xfrm>
              <a:off x="1540962"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E754A32-47E0-4B25-86C3-2ED2AC315D7E}"/>
                </a:ext>
              </a:extLst>
            </p:cNvPr>
            <p:cNvSpPr/>
            <p:nvPr/>
          </p:nvSpPr>
          <p:spPr>
            <a:xfrm>
              <a:off x="1540962"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998164F9-AD33-4B2D-9DC9-67FD2B01A4CE}"/>
                </a:ext>
              </a:extLst>
            </p:cNvPr>
            <p:cNvSpPr/>
            <p:nvPr/>
          </p:nvSpPr>
          <p:spPr>
            <a:xfrm>
              <a:off x="1635329"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40F2BB90-C848-4D48-8A98-62F17A4635D4}"/>
                </a:ext>
              </a:extLst>
            </p:cNvPr>
            <p:cNvSpPr/>
            <p:nvPr/>
          </p:nvSpPr>
          <p:spPr>
            <a:xfrm>
              <a:off x="1635329"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A5126609-56A3-4C05-BD27-215DDE8E85DF}"/>
                </a:ext>
              </a:extLst>
            </p:cNvPr>
            <p:cNvSpPr/>
            <p:nvPr/>
          </p:nvSpPr>
          <p:spPr>
            <a:xfrm>
              <a:off x="1635329"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752E8D57-3464-4974-B78C-40F3217AC8E1}"/>
                </a:ext>
              </a:extLst>
            </p:cNvPr>
            <p:cNvSpPr/>
            <p:nvPr/>
          </p:nvSpPr>
          <p:spPr>
            <a:xfrm>
              <a:off x="1729696" y="237803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856B41CC-B5B5-44F6-BFE6-124DEDA313C2}"/>
                </a:ext>
              </a:extLst>
            </p:cNvPr>
            <p:cNvSpPr/>
            <p:nvPr/>
          </p:nvSpPr>
          <p:spPr>
            <a:xfrm>
              <a:off x="1729696" y="2455701"/>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062A2CF9-9547-4705-9996-2927C2BEC957}"/>
                </a:ext>
              </a:extLst>
            </p:cNvPr>
            <p:cNvSpPr/>
            <p:nvPr/>
          </p:nvSpPr>
          <p:spPr>
            <a:xfrm>
              <a:off x="1729696" y="2417286"/>
              <a:ext cx="91862" cy="41755"/>
            </a:xfrm>
            <a:custGeom>
              <a:avLst/>
              <a:gdLst>
                <a:gd name="connsiteX0" fmla="*/ 5453 w 91861"/>
                <a:gd name="connsiteY0" fmla="*/ 5453 h 41755"/>
                <a:gd name="connsiteX1" fmla="*/ 92304 w 91861"/>
                <a:gd name="connsiteY1" fmla="*/ 5453 h 41755"/>
                <a:gd name="connsiteX2" fmla="*/ 92304 w 91861"/>
                <a:gd name="connsiteY2" fmla="*/ 36352 h 41755"/>
                <a:gd name="connsiteX3" fmla="*/ 5453 w 91861"/>
                <a:gd name="connsiteY3" fmla="*/ 36352 h 41755"/>
              </a:gdLst>
              <a:ahLst/>
              <a:cxnLst>
                <a:cxn ang="0">
                  <a:pos x="connsiteX0" y="connsiteY0"/>
                </a:cxn>
                <a:cxn ang="0">
                  <a:pos x="connsiteX1" y="connsiteY1"/>
                </a:cxn>
                <a:cxn ang="0">
                  <a:pos x="connsiteX2" y="connsiteY2"/>
                </a:cxn>
                <a:cxn ang="0">
                  <a:pos x="connsiteX3" y="connsiteY3"/>
                </a:cxn>
              </a:cxnLst>
              <a:rect l="l" t="t" r="r" b="b"/>
              <a:pathLst>
                <a:path w="91861" h="41755">
                  <a:moveTo>
                    <a:pt x="5453" y="5453"/>
                  </a:moveTo>
                  <a:lnTo>
                    <a:pt x="92304" y="5453"/>
                  </a:lnTo>
                  <a:lnTo>
                    <a:pt x="92304" y="36352"/>
                  </a:lnTo>
                  <a:lnTo>
                    <a:pt x="5453" y="36352"/>
                  </a:lnTo>
                  <a:close/>
                </a:path>
              </a:pathLst>
            </a:custGeom>
            <a:solidFill>
              <a:srgbClr val="D3D4D4"/>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CC716929-0BA0-4E0F-8859-B87D22942AE8}"/>
                </a:ext>
              </a:extLst>
            </p:cNvPr>
            <p:cNvSpPr/>
            <p:nvPr/>
          </p:nvSpPr>
          <p:spPr>
            <a:xfrm>
              <a:off x="1093345" y="2142536"/>
              <a:ext cx="183723" cy="183723"/>
            </a:xfrm>
            <a:custGeom>
              <a:avLst/>
              <a:gdLst>
                <a:gd name="connsiteX0" fmla="*/ 95645 w 183723"/>
                <a:gd name="connsiteY0" fmla="*/ 5453 h 183723"/>
                <a:gd name="connsiteX1" fmla="*/ 95645 w 183723"/>
                <a:gd name="connsiteY1" fmla="*/ 95645 h 183723"/>
                <a:gd name="connsiteX2" fmla="*/ 5453 w 183723"/>
                <a:gd name="connsiteY2" fmla="*/ 95645 h 183723"/>
                <a:gd name="connsiteX3" fmla="*/ 95645 w 183723"/>
                <a:gd name="connsiteY3" fmla="*/ 185836 h 183723"/>
                <a:gd name="connsiteX4" fmla="*/ 185836 w 183723"/>
                <a:gd name="connsiteY4" fmla="*/ 95645 h 183723"/>
                <a:gd name="connsiteX5" fmla="*/ 95645 w 183723"/>
                <a:gd name="connsiteY5" fmla="*/ 5453 h 18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723" h="183723">
                  <a:moveTo>
                    <a:pt x="95645" y="5453"/>
                  </a:moveTo>
                  <a:lnTo>
                    <a:pt x="95645" y="95645"/>
                  </a:lnTo>
                  <a:lnTo>
                    <a:pt x="5453" y="95645"/>
                  </a:lnTo>
                  <a:cubicBezTo>
                    <a:pt x="5453" y="145751"/>
                    <a:pt x="45538" y="185836"/>
                    <a:pt x="95645" y="185836"/>
                  </a:cubicBezTo>
                  <a:cubicBezTo>
                    <a:pt x="145751" y="185836"/>
                    <a:pt x="185836" y="145751"/>
                    <a:pt x="185836" y="95645"/>
                  </a:cubicBezTo>
                  <a:cubicBezTo>
                    <a:pt x="185836" y="45538"/>
                    <a:pt x="145751" y="5453"/>
                    <a:pt x="95645" y="5453"/>
                  </a:cubicBezTo>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34DCC425-2D2F-4DA8-ADEF-E8253430D125}"/>
                </a:ext>
              </a:extLst>
            </p:cNvPr>
            <p:cNvSpPr/>
            <p:nvPr/>
          </p:nvSpPr>
          <p:spPr>
            <a:xfrm>
              <a:off x="1069127" y="2115813"/>
              <a:ext cx="100213" cy="100213"/>
            </a:xfrm>
            <a:custGeom>
              <a:avLst/>
              <a:gdLst>
                <a:gd name="connsiteX0" fmla="*/ 95645 w 100212"/>
                <a:gd name="connsiteY0" fmla="*/ 5453 h 100212"/>
                <a:gd name="connsiteX1" fmla="*/ 5453 w 100212"/>
                <a:gd name="connsiteY1" fmla="*/ 95645 h 100212"/>
                <a:gd name="connsiteX2" fmla="*/ 95645 w 100212"/>
                <a:gd name="connsiteY2" fmla="*/ 95645 h 100212"/>
                <a:gd name="connsiteX3" fmla="*/ 95645 w 100212"/>
                <a:gd name="connsiteY3" fmla="*/ 5453 h 100212"/>
              </a:gdLst>
              <a:ahLst/>
              <a:cxnLst>
                <a:cxn ang="0">
                  <a:pos x="connsiteX0" y="connsiteY0"/>
                </a:cxn>
                <a:cxn ang="0">
                  <a:pos x="connsiteX1" y="connsiteY1"/>
                </a:cxn>
                <a:cxn ang="0">
                  <a:pos x="connsiteX2" y="connsiteY2"/>
                </a:cxn>
                <a:cxn ang="0">
                  <a:pos x="connsiteX3" y="connsiteY3"/>
                </a:cxn>
              </a:cxnLst>
              <a:rect l="l" t="t" r="r" b="b"/>
              <a:pathLst>
                <a:path w="100212" h="100212">
                  <a:moveTo>
                    <a:pt x="95645" y="5453"/>
                  </a:moveTo>
                  <a:cubicBezTo>
                    <a:pt x="45538" y="5453"/>
                    <a:pt x="5453" y="45538"/>
                    <a:pt x="5453" y="95645"/>
                  </a:cubicBezTo>
                  <a:lnTo>
                    <a:pt x="95645" y="95645"/>
                  </a:lnTo>
                  <a:lnTo>
                    <a:pt x="95645" y="5453"/>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DCE0549C-A20B-43B1-9CA0-7B0447A454BF}"/>
                </a:ext>
              </a:extLst>
            </p:cNvPr>
            <p:cNvSpPr/>
            <p:nvPr/>
          </p:nvSpPr>
          <p:spPr>
            <a:xfrm>
              <a:off x="1624472" y="2114978"/>
              <a:ext cx="41755" cy="200425"/>
            </a:xfrm>
            <a:custGeom>
              <a:avLst/>
              <a:gdLst>
                <a:gd name="connsiteX0" fmla="*/ 5453 w 41755"/>
                <a:gd name="connsiteY0" fmla="*/ 5453 h 200425"/>
                <a:gd name="connsiteX1" fmla="*/ 43868 w 41755"/>
                <a:gd name="connsiteY1" fmla="*/ 5453 h 200425"/>
                <a:gd name="connsiteX2" fmla="*/ 43868 w 41755"/>
                <a:gd name="connsiteY2" fmla="*/ 198363 h 200425"/>
                <a:gd name="connsiteX3" fmla="*/ 5453 w 41755"/>
                <a:gd name="connsiteY3" fmla="*/ 198363 h 200425"/>
              </a:gdLst>
              <a:ahLst/>
              <a:cxnLst>
                <a:cxn ang="0">
                  <a:pos x="connsiteX0" y="connsiteY0"/>
                </a:cxn>
                <a:cxn ang="0">
                  <a:pos x="connsiteX1" y="connsiteY1"/>
                </a:cxn>
                <a:cxn ang="0">
                  <a:pos x="connsiteX2" y="connsiteY2"/>
                </a:cxn>
                <a:cxn ang="0">
                  <a:pos x="connsiteX3" y="connsiteY3"/>
                </a:cxn>
              </a:cxnLst>
              <a:rect l="l" t="t" r="r" b="b"/>
              <a:pathLst>
                <a:path w="41755" h="200425">
                  <a:moveTo>
                    <a:pt x="5453" y="5453"/>
                  </a:moveTo>
                  <a:lnTo>
                    <a:pt x="43868" y="5453"/>
                  </a:lnTo>
                  <a:lnTo>
                    <a:pt x="43868" y="198363"/>
                  </a:lnTo>
                  <a:lnTo>
                    <a:pt x="5453" y="198363"/>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14E7C154-5FE8-4275-A48F-AF7CBD13E1E0}"/>
                </a:ext>
              </a:extLst>
            </p:cNvPr>
            <p:cNvSpPr/>
            <p:nvPr/>
          </p:nvSpPr>
          <p:spPr>
            <a:xfrm>
              <a:off x="156518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0078D7"/>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3BB66B4E-F9A2-48A4-B921-997F6B1C8645}"/>
                </a:ext>
              </a:extLst>
            </p:cNvPr>
            <p:cNvSpPr/>
            <p:nvPr/>
          </p:nvSpPr>
          <p:spPr>
            <a:xfrm>
              <a:off x="1505887" y="2148382"/>
              <a:ext cx="41755" cy="167021"/>
            </a:xfrm>
            <a:custGeom>
              <a:avLst/>
              <a:gdLst>
                <a:gd name="connsiteX0" fmla="*/ 5453 w 41755"/>
                <a:gd name="connsiteY0" fmla="*/ 5453 h 167021"/>
                <a:gd name="connsiteX1" fmla="*/ 43868 w 41755"/>
                <a:gd name="connsiteY1" fmla="*/ 5453 h 167021"/>
                <a:gd name="connsiteX2" fmla="*/ 43868 w 41755"/>
                <a:gd name="connsiteY2" fmla="*/ 164959 h 167021"/>
                <a:gd name="connsiteX3" fmla="*/ 5453 w 41755"/>
                <a:gd name="connsiteY3" fmla="*/ 164959 h 167021"/>
              </a:gdLst>
              <a:ahLst/>
              <a:cxnLst>
                <a:cxn ang="0">
                  <a:pos x="connsiteX0" y="connsiteY0"/>
                </a:cxn>
                <a:cxn ang="0">
                  <a:pos x="connsiteX1" y="connsiteY1"/>
                </a:cxn>
                <a:cxn ang="0">
                  <a:pos x="connsiteX2" y="connsiteY2"/>
                </a:cxn>
                <a:cxn ang="0">
                  <a:pos x="connsiteX3" y="connsiteY3"/>
                </a:cxn>
              </a:cxnLst>
              <a:rect l="l" t="t" r="r" b="b"/>
              <a:pathLst>
                <a:path w="41755" h="167021">
                  <a:moveTo>
                    <a:pt x="5453" y="5453"/>
                  </a:moveTo>
                  <a:lnTo>
                    <a:pt x="43868" y="5453"/>
                  </a:lnTo>
                  <a:lnTo>
                    <a:pt x="43868" y="164959"/>
                  </a:lnTo>
                  <a:lnTo>
                    <a:pt x="5453" y="164959"/>
                  </a:lnTo>
                  <a:close/>
                </a:path>
              </a:pathLst>
            </a:custGeom>
            <a:solidFill>
              <a:srgbClr val="818285"/>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60FD5277-6EBA-479B-A70A-FB599CE15AFA}"/>
                </a:ext>
              </a:extLst>
            </p:cNvPr>
            <p:cNvSpPr/>
            <p:nvPr/>
          </p:nvSpPr>
          <p:spPr>
            <a:xfrm>
              <a:off x="1445760" y="2233563"/>
              <a:ext cx="41755" cy="83511"/>
            </a:xfrm>
            <a:custGeom>
              <a:avLst/>
              <a:gdLst>
                <a:gd name="connsiteX0" fmla="*/ 5453 w 41755"/>
                <a:gd name="connsiteY0" fmla="*/ 5453 h 83510"/>
                <a:gd name="connsiteX1" fmla="*/ 43868 w 41755"/>
                <a:gd name="connsiteY1" fmla="*/ 5453 h 83510"/>
                <a:gd name="connsiteX2" fmla="*/ 43868 w 41755"/>
                <a:gd name="connsiteY2" fmla="*/ 79778 h 83510"/>
                <a:gd name="connsiteX3" fmla="*/ 5453 w 41755"/>
                <a:gd name="connsiteY3" fmla="*/ 79778 h 83510"/>
              </a:gdLst>
              <a:ahLst/>
              <a:cxnLst>
                <a:cxn ang="0">
                  <a:pos x="connsiteX0" y="connsiteY0"/>
                </a:cxn>
                <a:cxn ang="0">
                  <a:pos x="connsiteX1" y="connsiteY1"/>
                </a:cxn>
                <a:cxn ang="0">
                  <a:pos x="connsiteX2" y="connsiteY2"/>
                </a:cxn>
                <a:cxn ang="0">
                  <a:pos x="connsiteX3" y="connsiteY3"/>
                </a:cxn>
              </a:cxnLst>
              <a:rect l="l" t="t" r="r" b="b"/>
              <a:pathLst>
                <a:path w="41755" h="83510">
                  <a:moveTo>
                    <a:pt x="5453" y="5453"/>
                  </a:moveTo>
                  <a:lnTo>
                    <a:pt x="43868" y="5453"/>
                  </a:lnTo>
                  <a:lnTo>
                    <a:pt x="43868" y="79778"/>
                  </a:lnTo>
                  <a:lnTo>
                    <a:pt x="5453" y="79778"/>
                  </a:lnTo>
                  <a:close/>
                </a:path>
              </a:pathLst>
            </a:custGeom>
            <a:solidFill>
              <a:srgbClr val="595A5C"/>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770C018C-44B9-449D-B954-06B260E6488A}"/>
                </a:ext>
              </a:extLst>
            </p:cNvPr>
            <p:cNvSpPr/>
            <p:nvPr/>
          </p:nvSpPr>
          <p:spPr>
            <a:xfrm>
              <a:off x="1684600" y="2177611"/>
              <a:ext cx="41755" cy="133617"/>
            </a:xfrm>
            <a:custGeom>
              <a:avLst/>
              <a:gdLst>
                <a:gd name="connsiteX0" fmla="*/ 5453 w 41755"/>
                <a:gd name="connsiteY0" fmla="*/ 5453 h 133616"/>
                <a:gd name="connsiteX1" fmla="*/ 43868 w 41755"/>
                <a:gd name="connsiteY1" fmla="*/ 5453 h 133616"/>
                <a:gd name="connsiteX2" fmla="*/ 43868 w 41755"/>
                <a:gd name="connsiteY2" fmla="*/ 135730 h 133616"/>
                <a:gd name="connsiteX3" fmla="*/ 5453 w 41755"/>
                <a:gd name="connsiteY3" fmla="*/ 135730 h 133616"/>
              </a:gdLst>
              <a:ahLst/>
              <a:cxnLst>
                <a:cxn ang="0">
                  <a:pos x="connsiteX0" y="connsiteY0"/>
                </a:cxn>
                <a:cxn ang="0">
                  <a:pos x="connsiteX1" y="connsiteY1"/>
                </a:cxn>
                <a:cxn ang="0">
                  <a:pos x="connsiteX2" y="connsiteY2"/>
                </a:cxn>
                <a:cxn ang="0">
                  <a:pos x="connsiteX3" y="connsiteY3"/>
                </a:cxn>
              </a:cxnLst>
              <a:rect l="l" t="t" r="r" b="b"/>
              <a:pathLst>
                <a:path w="41755" h="133616">
                  <a:moveTo>
                    <a:pt x="5453" y="5453"/>
                  </a:moveTo>
                  <a:lnTo>
                    <a:pt x="43868" y="5453"/>
                  </a:lnTo>
                  <a:lnTo>
                    <a:pt x="43868" y="135730"/>
                  </a:lnTo>
                  <a:lnTo>
                    <a:pt x="5453" y="135730"/>
                  </a:lnTo>
                  <a:close/>
                </a:path>
              </a:pathLst>
            </a:custGeom>
            <a:solidFill>
              <a:srgbClr val="A8AAAD"/>
            </a:solidFill>
            <a:ln w="82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87" name="Rectangle 86">
            <a:extLst>
              <a:ext uri="{FF2B5EF4-FFF2-40B4-BE49-F238E27FC236}">
                <a16:creationId xmlns:a16="http://schemas.microsoft.com/office/drawing/2014/main" id="{2EE48200-A147-4B22-8A69-730E746A3C3F}"/>
              </a:ext>
            </a:extLst>
          </p:cNvPr>
          <p:cNvSpPr/>
          <p:nvPr/>
        </p:nvSpPr>
        <p:spPr bwMode="auto">
          <a:xfrm>
            <a:off x="4183096" y="2704604"/>
            <a:ext cx="2830452" cy="724371"/>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57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nvSpPr>
        <p:spPr bwMode="auto">
          <a:xfrm>
            <a:off x="6096001" y="0"/>
            <a:ext cx="609599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a:xfrm>
            <a:off x="0" y="549478"/>
            <a:ext cx="6095998" cy="553998"/>
          </a:xfrm>
        </p:spPr>
        <p:txBody>
          <a:bodyPr/>
          <a:lstStyle/>
          <a:p>
            <a:pPr algn="ctr"/>
            <a:r>
              <a:rPr lang="en-US" altLang="en-US" dirty="0">
                <a:solidFill>
                  <a:srgbClr val="0070C0"/>
                </a:solidFill>
              </a:rPr>
              <a:t>Cognitive Services</a:t>
            </a:r>
            <a:endParaRPr lang="en-US" sz="2400" spc="-49" dirty="0">
              <a:solidFill>
                <a:srgbClr val="0070C0"/>
              </a:solidFill>
              <a:cs typeface="Segoe UI Semilight" panose="020B0402040204020203" pitchFamily="34" charset="0"/>
            </a:endParaRPr>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273776" y="549478"/>
            <a:ext cx="574044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t>Bot Service</a:t>
            </a:r>
            <a:endParaRPr kumimoji="0" lang="en-US" sz="2400" b="1" i="0" u="none" strike="noStrike" kern="1200" cap="none" spc="-49" normalizeH="0" baseline="0" noProof="0" dirty="0">
              <a:ln w="3175">
                <a:noFill/>
              </a:ln>
              <a:solidFill>
                <a:srgbClr val="FFFFFF"/>
              </a:solidFill>
              <a:effectLst/>
              <a:uLnTx/>
              <a:uFillTx/>
              <a:latin typeface="Segoe UI Semibold"/>
              <a:ea typeface="+mn-ea"/>
              <a:cs typeface="Segoe UI Semilight" panose="020B0402040204020203" pitchFamily="34" charset="0"/>
            </a:endParaRPr>
          </a:p>
        </p:txBody>
      </p:sp>
      <p:sp>
        <p:nvSpPr>
          <p:cNvPr id="16" name="TextBox 15">
            <a:extLst>
              <a:ext uri="{FF2B5EF4-FFF2-40B4-BE49-F238E27FC236}">
                <a16:creationId xmlns:a16="http://schemas.microsoft.com/office/drawing/2014/main" id="{F019E3DF-3FA9-4A42-A9D4-16BF85492A88}"/>
              </a:ext>
            </a:extLst>
          </p:cNvPr>
          <p:cNvSpPr txBox="1"/>
          <p:nvPr/>
        </p:nvSpPr>
        <p:spPr>
          <a:xfrm>
            <a:off x="387696" y="1979802"/>
            <a:ext cx="5029200" cy="1692771"/>
          </a:xfrm>
          <a:prstGeom prst="rect">
            <a:avLst/>
          </a:prstGeom>
          <a:noFill/>
        </p:spPr>
        <p:txBody>
          <a:bodyPr wrap="square" lIns="0" tIns="0" rIns="0" bIns="0" rtlCol="0">
            <a:spAutoFit/>
          </a:bodyPr>
          <a:lstStyle/>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Infuse your apps with powerful, pre-trained AI models</a:t>
            </a:r>
          </a:p>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Customize easily and tailor to your needs</a:t>
            </a:r>
          </a:p>
          <a:p>
            <a:pPr marL="0" marR="0" lvl="0" indent="0" algn="l" defTabSz="699111" rtl="0" eaLnBrk="1" fontAlgn="auto" latinLnBrk="0" hangingPunct="1">
              <a:lnSpc>
                <a:spcPct val="100000"/>
              </a:lnSpc>
              <a:spcBef>
                <a:spcPts val="900"/>
              </a:spcBef>
              <a:spcAft>
                <a:spcPts val="900"/>
              </a:spcAft>
              <a:buClrTx/>
              <a:buSzTx/>
              <a:buFontTx/>
              <a:buNone/>
              <a:tabLst/>
              <a:defRPr/>
            </a:pPr>
            <a:r>
              <a:rPr kumimoji="0" lang="en-US" sz="2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Train in the cloud and deploy anywhere</a:t>
            </a:r>
          </a:p>
        </p:txBody>
      </p:sp>
      <p:sp>
        <p:nvSpPr>
          <p:cNvPr id="52" name="TextBox 51">
            <a:extLst>
              <a:ext uri="{FF2B5EF4-FFF2-40B4-BE49-F238E27FC236}">
                <a16:creationId xmlns:a16="http://schemas.microsoft.com/office/drawing/2014/main" id="{E96D686B-0131-451D-BDC9-887B17626DD6}"/>
              </a:ext>
            </a:extLst>
          </p:cNvPr>
          <p:cNvSpPr txBox="1"/>
          <p:nvPr/>
        </p:nvSpPr>
        <p:spPr>
          <a:xfrm>
            <a:off x="6723132" y="1979802"/>
            <a:ext cx="4757620" cy="215443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Accelerate bot development with an integrated environment and pre-built templates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Engage your audience easily across multiple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BDC39377-645B-4503-B62C-7180EA15B68D}"/>
              </a:ext>
            </a:extLst>
          </p:cNvPr>
          <p:cNvGrpSpPr/>
          <p:nvPr/>
        </p:nvGrpSpPr>
        <p:grpSpPr>
          <a:xfrm>
            <a:off x="5813344" y="3146344"/>
            <a:ext cx="565312" cy="565312"/>
            <a:chOff x="5664926" y="3703417"/>
            <a:chExt cx="565312" cy="565312"/>
          </a:xfrm>
        </p:grpSpPr>
        <p:sp>
          <p:nvSpPr>
            <p:cNvPr id="8" name="Oval 7">
              <a:extLst>
                <a:ext uri="{FF2B5EF4-FFF2-40B4-BE49-F238E27FC236}">
                  <a16:creationId xmlns:a16="http://schemas.microsoft.com/office/drawing/2014/main" id="{6AB647C3-34B8-4C50-BC98-79A4E40013A9}"/>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Cross 8">
              <a:extLst>
                <a:ext uri="{FF2B5EF4-FFF2-40B4-BE49-F238E27FC236}">
                  <a16:creationId xmlns:a16="http://schemas.microsoft.com/office/drawing/2014/main" id="{E9EABA72-1F56-46EB-B5BA-3C185F4C3372}"/>
                </a:ext>
              </a:extLst>
            </p:cNvPr>
            <p:cNvSpPr/>
            <p:nvPr/>
          </p:nvSpPr>
          <p:spPr bwMode="auto">
            <a:xfrm>
              <a:off x="5807566" y="3847669"/>
              <a:ext cx="276806" cy="276806"/>
            </a:xfrm>
            <a:prstGeom prst="plus">
              <a:avLst>
                <a:gd name="adj" fmla="val 4295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2EED3F4B-2C73-4002-B98F-3CB5E2ACD74B}"/>
              </a:ext>
            </a:extLst>
          </p:cNvPr>
          <p:cNvGrpSpPr/>
          <p:nvPr/>
        </p:nvGrpSpPr>
        <p:grpSpPr>
          <a:xfrm>
            <a:off x="6723132" y="4136710"/>
            <a:ext cx="4928766" cy="246249"/>
            <a:chOff x="6723132" y="4136710"/>
            <a:chExt cx="4928766" cy="246249"/>
          </a:xfrm>
        </p:grpSpPr>
        <p:sp>
          <p:nvSpPr>
            <p:cNvPr id="10" name="Freeform: Shape 9">
              <a:extLst>
                <a:ext uri="{FF2B5EF4-FFF2-40B4-BE49-F238E27FC236}">
                  <a16:creationId xmlns:a16="http://schemas.microsoft.com/office/drawing/2014/main" id="{5E72D34D-133B-490A-B332-3436F7F92132}"/>
                </a:ext>
              </a:extLst>
            </p:cNvPr>
            <p:cNvSpPr/>
            <p:nvPr/>
          </p:nvSpPr>
          <p:spPr>
            <a:xfrm>
              <a:off x="11070007" y="4247636"/>
              <a:ext cx="31488" cy="31750"/>
            </a:xfrm>
            <a:custGeom>
              <a:avLst/>
              <a:gdLst>
                <a:gd name="connsiteX0" fmla="*/ 17554 w 31487"/>
                <a:gd name="connsiteY0" fmla="*/ 1230 h 31750"/>
                <a:gd name="connsiteX1" fmla="*/ 33731 w 31487"/>
                <a:gd name="connsiteY1" fmla="*/ 17700 h 31750"/>
                <a:gd name="connsiteX2" fmla="*/ 17397 w 31487"/>
                <a:gd name="connsiteY2" fmla="*/ 34012 h 31750"/>
                <a:gd name="connsiteX3" fmla="*/ 1220 w 31487"/>
                <a:gd name="connsiteY3" fmla="*/ 17621 h 31750"/>
                <a:gd name="connsiteX4" fmla="*/ 17475 w 31487"/>
                <a:gd name="connsiteY4" fmla="*/ 1230 h 31750"/>
                <a:gd name="connsiteX5" fmla="*/ 17554 w 31487"/>
                <a:gd name="connsiteY5" fmla="*/ 123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87" h="31750">
                  <a:moveTo>
                    <a:pt x="17554" y="1230"/>
                  </a:moveTo>
                  <a:cubicBezTo>
                    <a:pt x="26532" y="1274"/>
                    <a:pt x="33774" y="8648"/>
                    <a:pt x="33731" y="17700"/>
                  </a:cubicBezTo>
                  <a:cubicBezTo>
                    <a:pt x="33687" y="26753"/>
                    <a:pt x="26374" y="34056"/>
                    <a:pt x="17397" y="34012"/>
                  </a:cubicBezTo>
                  <a:cubicBezTo>
                    <a:pt x="8450" y="33968"/>
                    <a:pt x="1220" y="26642"/>
                    <a:pt x="1220" y="17621"/>
                  </a:cubicBezTo>
                  <a:cubicBezTo>
                    <a:pt x="1220" y="8568"/>
                    <a:pt x="8497" y="1230"/>
                    <a:pt x="17475" y="1230"/>
                  </a:cubicBezTo>
                  <a:cubicBezTo>
                    <a:pt x="17503" y="1230"/>
                    <a:pt x="17526" y="1230"/>
                    <a:pt x="17554" y="1230"/>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1969FBA-E479-4864-88A2-63E789EB424B}"/>
                </a:ext>
              </a:extLst>
            </p:cNvPr>
            <p:cNvSpPr/>
            <p:nvPr/>
          </p:nvSpPr>
          <p:spPr>
            <a:xfrm>
              <a:off x="10925458" y="4215795"/>
              <a:ext cx="31488" cy="107156"/>
            </a:xfrm>
            <a:custGeom>
              <a:avLst/>
              <a:gdLst>
                <a:gd name="connsiteX0" fmla="*/ 30485 w 31487"/>
                <a:gd name="connsiteY0" fmla="*/ 17196 h 107156"/>
                <a:gd name="connsiteX1" fmla="*/ 30485 w 31487"/>
                <a:gd name="connsiteY1" fmla="*/ 16760 h 107156"/>
                <a:gd name="connsiteX2" fmla="*/ 16622 w 31487"/>
                <a:gd name="connsiteY2" fmla="*/ 1250 h 107156"/>
                <a:gd name="connsiteX3" fmla="*/ 1240 w 31487"/>
                <a:gd name="connsiteY3" fmla="*/ 15228 h 107156"/>
                <a:gd name="connsiteX4" fmla="*/ 1240 w 31487"/>
                <a:gd name="connsiteY4" fmla="*/ 16760 h 107156"/>
                <a:gd name="connsiteX5" fmla="*/ 1240 w 31487"/>
                <a:gd name="connsiteY5" fmla="*/ 17077 h 107156"/>
                <a:gd name="connsiteX6" fmla="*/ 1240 w 31487"/>
                <a:gd name="connsiteY6" fmla="*/ 17077 h 107156"/>
                <a:gd name="connsiteX7" fmla="*/ 1240 w 31487"/>
                <a:gd name="connsiteY7" fmla="*/ 91333 h 107156"/>
                <a:gd name="connsiteX8" fmla="*/ 1437 w 31487"/>
                <a:gd name="connsiteY8" fmla="*/ 91333 h 107156"/>
                <a:gd name="connsiteX9" fmla="*/ 15300 w 31487"/>
                <a:gd name="connsiteY9" fmla="*/ 106843 h 107156"/>
                <a:gd name="connsiteX10" fmla="*/ 30681 w 31487"/>
                <a:gd name="connsiteY10" fmla="*/ 92865 h 107156"/>
                <a:gd name="connsiteX11" fmla="*/ 30681 w 31487"/>
                <a:gd name="connsiteY11" fmla="*/ 91333 h 107156"/>
                <a:gd name="connsiteX12" fmla="*/ 30681 w 31487"/>
                <a:gd name="connsiteY12" fmla="*/ 91333 h 107156"/>
                <a:gd name="connsiteX13" fmla="*/ 30681 w 31487"/>
                <a:gd name="connsiteY13" fmla="*/ 17196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87" h="107156">
                  <a:moveTo>
                    <a:pt x="30485" y="17196"/>
                  </a:moveTo>
                  <a:lnTo>
                    <a:pt x="30485" y="16760"/>
                  </a:lnTo>
                  <a:cubicBezTo>
                    <a:pt x="30902" y="8616"/>
                    <a:pt x="24699" y="1675"/>
                    <a:pt x="16622" y="1250"/>
                  </a:cubicBezTo>
                  <a:cubicBezTo>
                    <a:pt x="8546" y="829"/>
                    <a:pt x="1658" y="7088"/>
                    <a:pt x="1240" y="15228"/>
                  </a:cubicBezTo>
                  <a:cubicBezTo>
                    <a:pt x="1213" y="15740"/>
                    <a:pt x="1213" y="16252"/>
                    <a:pt x="1240" y="16760"/>
                  </a:cubicBezTo>
                  <a:lnTo>
                    <a:pt x="1240" y="17077"/>
                  </a:lnTo>
                  <a:lnTo>
                    <a:pt x="1240" y="17077"/>
                  </a:lnTo>
                  <a:lnTo>
                    <a:pt x="1240" y="91333"/>
                  </a:lnTo>
                  <a:lnTo>
                    <a:pt x="1437" y="91333"/>
                  </a:lnTo>
                  <a:cubicBezTo>
                    <a:pt x="1020" y="99477"/>
                    <a:pt x="7223" y="106418"/>
                    <a:pt x="15300" y="106843"/>
                  </a:cubicBezTo>
                  <a:cubicBezTo>
                    <a:pt x="23376" y="107263"/>
                    <a:pt x="30264" y="101004"/>
                    <a:pt x="30681" y="92865"/>
                  </a:cubicBezTo>
                  <a:cubicBezTo>
                    <a:pt x="30709" y="92353"/>
                    <a:pt x="30709" y="91841"/>
                    <a:pt x="30681" y="91333"/>
                  </a:cubicBezTo>
                  <a:lnTo>
                    <a:pt x="30681" y="91333"/>
                  </a:lnTo>
                  <a:lnTo>
                    <a:pt x="30681" y="17196"/>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017E808-0529-4740-AB5B-9743A0684A36}"/>
                </a:ext>
              </a:extLst>
            </p:cNvPr>
            <p:cNvSpPr/>
            <p:nvPr/>
          </p:nvSpPr>
          <p:spPr>
            <a:xfrm>
              <a:off x="10819523" y="4177302"/>
              <a:ext cx="90527" cy="142875"/>
            </a:xfrm>
            <a:custGeom>
              <a:avLst/>
              <a:gdLst>
                <a:gd name="connsiteX0" fmla="*/ 87102 w 90526"/>
                <a:gd name="connsiteY0" fmla="*/ 121253 h 142875"/>
                <a:gd name="connsiteX1" fmla="*/ 60259 w 90526"/>
                <a:gd name="connsiteY1" fmla="*/ 84741 h 142875"/>
                <a:gd name="connsiteX2" fmla="*/ 79467 w 90526"/>
                <a:gd name="connsiteY2" fmla="*/ 65651 h 142875"/>
                <a:gd name="connsiteX3" fmla="*/ 79467 w 90526"/>
                <a:gd name="connsiteY3" fmla="*/ 65651 h 142875"/>
                <a:gd name="connsiteX4" fmla="*/ 79010 w 90526"/>
                <a:gd name="connsiteY4" fmla="*/ 44553 h 142875"/>
                <a:gd name="connsiteX5" fmla="*/ 68800 w 90526"/>
                <a:gd name="connsiteY5" fmla="*/ 40410 h 142875"/>
                <a:gd name="connsiteX6" fmla="*/ 68800 w 90526"/>
                <a:gd name="connsiteY6" fmla="*/ 40410 h 142875"/>
                <a:gd name="connsiteX7" fmla="*/ 57858 w 90526"/>
                <a:gd name="connsiteY7" fmla="*/ 45331 h 142875"/>
                <a:gd name="connsiteX8" fmla="*/ 57858 w 90526"/>
                <a:gd name="connsiteY8" fmla="*/ 45331 h 142875"/>
                <a:gd name="connsiteX9" fmla="*/ 30582 w 90526"/>
                <a:gd name="connsiteY9" fmla="*/ 72279 h 142875"/>
                <a:gd name="connsiteX10" fmla="*/ 30582 w 90526"/>
                <a:gd name="connsiteY10" fmla="*/ 17470 h 142875"/>
                <a:gd name="connsiteX11" fmla="*/ 30582 w 90526"/>
                <a:gd name="connsiteY11" fmla="*/ 17470 h 142875"/>
                <a:gd name="connsiteX12" fmla="*/ 30582 w 90526"/>
                <a:gd name="connsiteY12" fmla="*/ 16637 h 142875"/>
                <a:gd name="connsiteX13" fmla="*/ 16834 w 90526"/>
                <a:gd name="connsiteY13" fmla="*/ 1250 h 142875"/>
                <a:gd name="connsiteX14" fmla="*/ 1574 w 90526"/>
                <a:gd name="connsiteY14" fmla="*/ 15113 h 142875"/>
                <a:gd name="connsiteX15" fmla="*/ 1574 w 90526"/>
                <a:gd name="connsiteY15" fmla="*/ 16637 h 142875"/>
                <a:gd name="connsiteX16" fmla="*/ 1574 w 90526"/>
                <a:gd name="connsiteY16" fmla="*/ 17153 h 142875"/>
                <a:gd name="connsiteX17" fmla="*/ 1220 w 90526"/>
                <a:gd name="connsiteY17" fmla="*/ 17153 h 142875"/>
                <a:gd name="connsiteX18" fmla="*/ 1220 w 90526"/>
                <a:gd name="connsiteY18" fmla="*/ 129627 h 142875"/>
                <a:gd name="connsiteX19" fmla="*/ 1574 w 90526"/>
                <a:gd name="connsiteY19" fmla="*/ 129627 h 142875"/>
                <a:gd name="connsiteX20" fmla="*/ 1574 w 90526"/>
                <a:gd name="connsiteY20" fmla="*/ 129905 h 142875"/>
                <a:gd name="connsiteX21" fmla="*/ 15606 w 90526"/>
                <a:gd name="connsiteY21" fmla="*/ 144887 h 142875"/>
                <a:gd name="connsiteX22" fmla="*/ 30464 w 90526"/>
                <a:gd name="connsiteY22" fmla="*/ 130739 h 142875"/>
                <a:gd name="connsiteX23" fmla="*/ 30661 w 90526"/>
                <a:gd name="connsiteY23" fmla="*/ 130739 h 142875"/>
                <a:gd name="connsiteX24" fmla="*/ 30661 w 90526"/>
                <a:gd name="connsiteY24" fmla="*/ 111331 h 142875"/>
                <a:gd name="connsiteX25" fmla="*/ 38100 w 90526"/>
                <a:gd name="connsiteY25" fmla="*/ 104346 h 142875"/>
                <a:gd name="connsiteX26" fmla="*/ 62424 w 90526"/>
                <a:gd name="connsiteY26" fmla="*/ 137128 h 142875"/>
                <a:gd name="connsiteX27" fmla="*/ 75137 w 90526"/>
                <a:gd name="connsiteY27" fmla="*/ 144669 h 142875"/>
                <a:gd name="connsiteX28" fmla="*/ 89826 w 90526"/>
                <a:gd name="connsiteY28" fmla="*/ 129401 h 142875"/>
                <a:gd name="connsiteX29" fmla="*/ 87457 w 90526"/>
                <a:gd name="connsiteY29" fmla="*/ 121491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0526" h="142875">
                  <a:moveTo>
                    <a:pt x="87102" y="121253"/>
                  </a:moveTo>
                  <a:lnTo>
                    <a:pt x="60259" y="84741"/>
                  </a:lnTo>
                  <a:lnTo>
                    <a:pt x="79467" y="65651"/>
                  </a:lnTo>
                  <a:lnTo>
                    <a:pt x="79467" y="65651"/>
                  </a:lnTo>
                  <a:cubicBezTo>
                    <a:pt x="85119" y="59698"/>
                    <a:pt x="84914" y="50252"/>
                    <a:pt x="79010" y="44553"/>
                  </a:cubicBezTo>
                  <a:cubicBezTo>
                    <a:pt x="76263" y="41898"/>
                    <a:pt x="72606" y="40418"/>
                    <a:pt x="68800" y="40410"/>
                  </a:cubicBezTo>
                  <a:lnTo>
                    <a:pt x="68800" y="40410"/>
                  </a:lnTo>
                  <a:cubicBezTo>
                    <a:pt x="64620" y="40382"/>
                    <a:pt x="60629" y="42176"/>
                    <a:pt x="57858" y="45331"/>
                  </a:cubicBezTo>
                  <a:lnTo>
                    <a:pt x="57858" y="45331"/>
                  </a:lnTo>
                  <a:lnTo>
                    <a:pt x="30582" y="72279"/>
                  </a:lnTo>
                  <a:lnTo>
                    <a:pt x="30582" y="17470"/>
                  </a:lnTo>
                  <a:lnTo>
                    <a:pt x="30582" y="17470"/>
                  </a:lnTo>
                  <a:cubicBezTo>
                    <a:pt x="30602" y="17193"/>
                    <a:pt x="30602" y="16915"/>
                    <a:pt x="30582" y="16637"/>
                  </a:cubicBezTo>
                  <a:cubicBezTo>
                    <a:pt x="30999" y="8561"/>
                    <a:pt x="24843" y="1671"/>
                    <a:pt x="16834" y="1250"/>
                  </a:cubicBezTo>
                  <a:cubicBezTo>
                    <a:pt x="8824" y="830"/>
                    <a:pt x="1991" y="7037"/>
                    <a:pt x="1574" y="15113"/>
                  </a:cubicBezTo>
                  <a:cubicBezTo>
                    <a:pt x="1546" y="15621"/>
                    <a:pt x="1546" y="16129"/>
                    <a:pt x="1574" y="16637"/>
                  </a:cubicBezTo>
                  <a:lnTo>
                    <a:pt x="1574" y="17153"/>
                  </a:lnTo>
                  <a:lnTo>
                    <a:pt x="1220" y="17153"/>
                  </a:lnTo>
                  <a:lnTo>
                    <a:pt x="1220" y="129627"/>
                  </a:lnTo>
                  <a:lnTo>
                    <a:pt x="1574" y="129627"/>
                  </a:lnTo>
                  <a:cubicBezTo>
                    <a:pt x="1554" y="129719"/>
                    <a:pt x="1554" y="129814"/>
                    <a:pt x="1574" y="129905"/>
                  </a:cubicBezTo>
                  <a:cubicBezTo>
                    <a:pt x="1346" y="137950"/>
                    <a:pt x="7628" y="144657"/>
                    <a:pt x="15606" y="144887"/>
                  </a:cubicBezTo>
                  <a:cubicBezTo>
                    <a:pt x="23584" y="145117"/>
                    <a:pt x="30236" y="138783"/>
                    <a:pt x="30464" y="130739"/>
                  </a:cubicBezTo>
                  <a:lnTo>
                    <a:pt x="30661" y="130739"/>
                  </a:lnTo>
                  <a:lnTo>
                    <a:pt x="30661" y="111331"/>
                  </a:lnTo>
                  <a:lnTo>
                    <a:pt x="38100" y="104346"/>
                  </a:lnTo>
                  <a:lnTo>
                    <a:pt x="62424" y="137128"/>
                  </a:lnTo>
                  <a:cubicBezTo>
                    <a:pt x="65006" y="141768"/>
                    <a:pt x="69863" y="144649"/>
                    <a:pt x="75137" y="144669"/>
                  </a:cubicBezTo>
                  <a:cubicBezTo>
                    <a:pt x="83375" y="144542"/>
                    <a:pt x="89952" y="137708"/>
                    <a:pt x="89826" y="129401"/>
                  </a:cubicBezTo>
                  <a:cubicBezTo>
                    <a:pt x="89783" y="126591"/>
                    <a:pt x="88964" y="123853"/>
                    <a:pt x="87457" y="12149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F8F3F0B-FF94-40DD-8B0E-FD4AB21B7A01}"/>
                </a:ext>
              </a:extLst>
            </p:cNvPr>
            <p:cNvSpPr/>
            <p:nvPr/>
          </p:nvSpPr>
          <p:spPr>
            <a:xfrm>
              <a:off x="10976056" y="4177460"/>
              <a:ext cx="90527" cy="142875"/>
            </a:xfrm>
            <a:custGeom>
              <a:avLst/>
              <a:gdLst>
                <a:gd name="connsiteX0" fmla="*/ 86905 w 90526"/>
                <a:gd name="connsiteY0" fmla="*/ 121253 h 142875"/>
                <a:gd name="connsiteX1" fmla="*/ 87102 w 90526"/>
                <a:gd name="connsiteY1" fmla="*/ 121253 h 142875"/>
                <a:gd name="connsiteX2" fmla="*/ 60259 w 90526"/>
                <a:gd name="connsiteY2" fmla="*/ 84741 h 142875"/>
                <a:gd name="connsiteX3" fmla="*/ 79466 w 90526"/>
                <a:gd name="connsiteY3" fmla="*/ 65651 h 142875"/>
                <a:gd name="connsiteX4" fmla="*/ 79466 w 90526"/>
                <a:gd name="connsiteY4" fmla="*/ 65651 h 142875"/>
                <a:gd name="connsiteX5" fmla="*/ 79010 w 90526"/>
                <a:gd name="connsiteY5" fmla="*/ 44553 h 142875"/>
                <a:gd name="connsiteX6" fmla="*/ 68800 w 90526"/>
                <a:gd name="connsiteY6" fmla="*/ 40410 h 142875"/>
                <a:gd name="connsiteX7" fmla="*/ 68800 w 90526"/>
                <a:gd name="connsiteY7" fmla="*/ 40410 h 142875"/>
                <a:gd name="connsiteX8" fmla="*/ 57858 w 90526"/>
                <a:gd name="connsiteY8" fmla="*/ 45331 h 142875"/>
                <a:gd name="connsiteX9" fmla="*/ 57858 w 90526"/>
                <a:gd name="connsiteY9" fmla="*/ 45331 h 142875"/>
                <a:gd name="connsiteX10" fmla="*/ 30543 w 90526"/>
                <a:gd name="connsiteY10" fmla="*/ 72279 h 142875"/>
                <a:gd name="connsiteX11" fmla="*/ 30543 w 90526"/>
                <a:gd name="connsiteY11" fmla="*/ 17470 h 142875"/>
                <a:gd name="connsiteX12" fmla="*/ 30543 w 90526"/>
                <a:gd name="connsiteY12" fmla="*/ 17470 h 142875"/>
                <a:gd name="connsiteX13" fmla="*/ 30543 w 90526"/>
                <a:gd name="connsiteY13" fmla="*/ 16637 h 142875"/>
                <a:gd name="connsiteX14" fmla="*/ 16794 w 90526"/>
                <a:gd name="connsiteY14" fmla="*/ 1250 h 142875"/>
                <a:gd name="connsiteX15" fmla="*/ 1535 w 90526"/>
                <a:gd name="connsiteY15" fmla="*/ 15113 h 142875"/>
                <a:gd name="connsiteX16" fmla="*/ 1535 w 90526"/>
                <a:gd name="connsiteY16" fmla="*/ 16637 h 142875"/>
                <a:gd name="connsiteX17" fmla="*/ 1535 w 90526"/>
                <a:gd name="connsiteY17" fmla="*/ 17153 h 142875"/>
                <a:gd name="connsiteX18" fmla="*/ 1220 w 90526"/>
                <a:gd name="connsiteY18" fmla="*/ 17153 h 142875"/>
                <a:gd name="connsiteX19" fmla="*/ 1220 w 90526"/>
                <a:gd name="connsiteY19" fmla="*/ 129627 h 142875"/>
                <a:gd name="connsiteX20" fmla="*/ 1574 w 90526"/>
                <a:gd name="connsiteY20" fmla="*/ 129627 h 142875"/>
                <a:gd name="connsiteX21" fmla="*/ 1574 w 90526"/>
                <a:gd name="connsiteY21" fmla="*/ 129905 h 142875"/>
                <a:gd name="connsiteX22" fmla="*/ 16235 w 90526"/>
                <a:gd name="connsiteY22" fmla="*/ 144252 h 142875"/>
                <a:gd name="connsiteX23" fmla="*/ 30425 w 90526"/>
                <a:gd name="connsiteY23" fmla="*/ 130739 h 142875"/>
                <a:gd name="connsiteX24" fmla="*/ 30621 w 90526"/>
                <a:gd name="connsiteY24" fmla="*/ 130739 h 142875"/>
                <a:gd name="connsiteX25" fmla="*/ 30621 w 90526"/>
                <a:gd name="connsiteY25" fmla="*/ 111331 h 142875"/>
                <a:gd name="connsiteX26" fmla="*/ 38100 w 90526"/>
                <a:gd name="connsiteY26" fmla="*/ 104346 h 142875"/>
                <a:gd name="connsiteX27" fmla="*/ 62384 w 90526"/>
                <a:gd name="connsiteY27" fmla="*/ 137128 h 142875"/>
                <a:gd name="connsiteX28" fmla="*/ 82194 w 90526"/>
                <a:gd name="connsiteY28" fmla="*/ 143204 h 142875"/>
                <a:gd name="connsiteX29" fmla="*/ 89936 w 90526"/>
                <a:gd name="connsiteY29" fmla="*/ 129667 h 142875"/>
                <a:gd name="connsiteX30" fmla="*/ 86905 w 90526"/>
                <a:gd name="connsiteY30" fmla="*/ 12125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526" h="142875">
                  <a:moveTo>
                    <a:pt x="86905" y="121253"/>
                  </a:moveTo>
                  <a:lnTo>
                    <a:pt x="87102" y="121253"/>
                  </a:lnTo>
                  <a:lnTo>
                    <a:pt x="60259" y="84741"/>
                  </a:lnTo>
                  <a:lnTo>
                    <a:pt x="79466" y="65651"/>
                  </a:lnTo>
                  <a:lnTo>
                    <a:pt x="79466" y="65651"/>
                  </a:lnTo>
                  <a:cubicBezTo>
                    <a:pt x="85119" y="59698"/>
                    <a:pt x="84914" y="50252"/>
                    <a:pt x="79010" y="44553"/>
                  </a:cubicBezTo>
                  <a:cubicBezTo>
                    <a:pt x="76263" y="41898"/>
                    <a:pt x="72606" y="40418"/>
                    <a:pt x="68800" y="40410"/>
                  </a:cubicBezTo>
                  <a:lnTo>
                    <a:pt x="68800" y="40410"/>
                  </a:lnTo>
                  <a:cubicBezTo>
                    <a:pt x="64620" y="40390"/>
                    <a:pt x="60637" y="42184"/>
                    <a:pt x="57858" y="45331"/>
                  </a:cubicBezTo>
                  <a:lnTo>
                    <a:pt x="57858" y="45331"/>
                  </a:lnTo>
                  <a:lnTo>
                    <a:pt x="30543" y="72279"/>
                  </a:lnTo>
                  <a:lnTo>
                    <a:pt x="30543" y="17470"/>
                  </a:lnTo>
                  <a:lnTo>
                    <a:pt x="30543" y="17470"/>
                  </a:lnTo>
                  <a:lnTo>
                    <a:pt x="30543" y="16637"/>
                  </a:lnTo>
                  <a:cubicBezTo>
                    <a:pt x="30960" y="8561"/>
                    <a:pt x="24804" y="1671"/>
                    <a:pt x="16794" y="1250"/>
                  </a:cubicBezTo>
                  <a:cubicBezTo>
                    <a:pt x="8785" y="829"/>
                    <a:pt x="1952" y="7037"/>
                    <a:pt x="1535" y="15113"/>
                  </a:cubicBezTo>
                  <a:cubicBezTo>
                    <a:pt x="1507" y="15621"/>
                    <a:pt x="1507" y="16129"/>
                    <a:pt x="1535" y="16637"/>
                  </a:cubicBezTo>
                  <a:lnTo>
                    <a:pt x="1535" y="17153"/>
                  </a:lnTo>
                  <a:lnTo>
                    <a:pt x="1220" y="17153"/>
                  </a:lnTo>
                  <a:lnTo>
                    <a:pt x="1220" y="129627"/>
                  </a:lnTo>
                  <a:lnTo>
                    <a:pt x="1574" y="129627"/>
                  </a:lnTo>
                  <a:lnTo>
                    <a:pt x="1574" y="129905"/>
                  </a:lnTo>
                  <a:cubicBezTo>
                    <a:pt x="1692" y="137950"/>
                    <a:pt x="8257" y="144371"/>
                    <a:pt x="16235" y="144252"/>
                  </a:cubicBezTo>
                  <a:cubicBezTo>
                    <a:pt x="23722" y="144137"/>
                    <a:pt x="29885" y="138271"/>
                    <a:pt x="30425" y="130739"/>
                  </a:cubicBezTo>
                  <a:lnTo>
                    <a:pt x="30621" y="130739"/>
                  </a:lnTo>
                  <a:lnTo>
                    <a:pt x="30621" y="111331"/>
                  </a:lnTo>
                  <a:lnTo>
                    <a:pt x="38100" y="104346"/>
                  </a:lnTo>
                  <a:lnTo>
                    <a:pt x="62384" y="137128"/>
                  </a:lnTo>
                  <a:cubicBezTo>
                    <a:pt x="66191" y="144324"/>
                    <a:pt x="75058" y="147042"/>
                    <a:pt x="82194" y="143204"/>
                  </a:cubicBezTo>
                  <a:cubicBezTo>
                    <a:pt x="87126" y="140553"/>
                    <a:pt x="90129" y="135299"/>
                    <a:pt x="89936" y="129667"/>
                  </a:cubicBezTo>
                  <a:cubicBezTo>
                    <a:pt x="89794" y="126619"/>
                    <a:pt x="88736" y="123682"/>
                    <a:pt x="86905" y="121253"/>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45E4712-B5C8-4A57-9B7F-C8E00D57C63B}"/>
                </a:ext>
              </a:extLst>
            </p:cNvPr>
            <p:cNvSpPr/>
            <p:nvPr/>
          </p:nvSpPr>
          <p:spPr>
            <a:xfrm>
              <a:off x="7342769" y="4141711"/>
              <a:ext cx="188926" cy="230188"/>
            </a:xfrm>
            <a:custGeom>
              <a:avLst/>
              <a:gdLst>
                <a:gd name="connsiteX0" fmla="*/ 1220 w 188925"/>
                <a:gd name="connsiteY0" fmla="*/ 186848 h 230187"/>
                <a:gd name="connsiteX1" fmla="*/ 1220 w 188925"/>
                <a:gd name="connsiteY1" fmla="*/ 46990 h 230187"/>
                <a:gd name="connsiteX2" fmla="*/ 123943 w 188925"/>
                <a:gd name="connsiteY2" fmla="*/ 1230 h 230187"/>
                <a:gd name="connsiteX3" fmla="*/ 190618 w 188925"/>
                <a:gd name="connsiteY3" fmla="*/ 22741 h 230187"/>
                <a:gd name="connsiteX4" fmla="*/ 190618 w 188925"/>
                <a:gd name="connsiteY4" fmla="*/ 211058 h 230187"/>
                <a:gd name="connsiteX5" fmla="*/ 123943 w 188925"/>
                <a:gd name="connsiteY5" fmla="*/ 231338 h 230187"/>
                <a:gd name="connsiteX6" fmla="*/ 1220 w 188925"/>
                <a:gd name="connsiteY6" fmla="*/ 186848 h 230187"/>
                <a:gd name="connsiteX7" fmla="*/ 123943 w 188925"/>
                <a:gd name="connsiteY7" fmla="*/ 201731 h 230187"/>
                <a:gd name="connsiteX8" fmla="*/ 123943 w 188925"/>
                <a:gd name="connsiteY8" fmla="*/ 38893 h 230187"/>
                <a:gd name="connsiteX9" fmla="*/ 43886 w 188925"/>
                <a:gd name="connsiteY9" fmla="*/ 57745 h 230187"/>
                <a:gd name="connsiteX10" fmla="*/ 43886 w 188925"/>
                <a:gd name="connsiteY10" fmla="*/ 168037 h 230187"/>
                <a:gd name="connsiteX11" fmla="*/ 1220 w 188925"/>
                <a:gd name="connsiteY11" fmla="*/ 186848 h 230187"/>
                <a:gd name="connsiteX12" fmla="*/ 1220 w 188925"/>
                <a:gd name="connsiteY12" fmla="*/ 18684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25" h="230187">
                  <a:moveTo>
                    <a:pt x="1220" y="186848"/>
                  </a:moveTo>
                  <a:lnTo>
                    <a:pt x="1220" y="46990"/>
                  </a:lnTo>
                  <a:lnTo>
                    <a:pt x="123943" y="1230"/>
                  </a:lnTo>
                  <a:lnTo>
                    <a:pt x="190618" y="22741"/>
                  </a:lnTo>
                  <a:lnTo>
                    <a:pt x="190618" y="211058"/>
                  </a:lnTo>
                  <a:lnTo>
                    <a:pt x="123943" y="231338"/>
                  </a:lnTo>
                  <a:lnTo>
                    <a:pt x="1220" y="186848"/>
                  </a:lnTo>
                  <a:lnTo>
                    <a:pt x="123943" y="201731"/>
                  </a:lnTo>
                  <a:lnTo>
                    <a:pt x="123943" y="38893"/>
                  </a:lnTo>
                  <a:lnTo>
                    <a:pt x="43886" y="57745"/>
                  </a:lnTo>
                  <a:lnTo>
                    <a:pt x="43886" y="168037"/>
                  </a:lnTo>
                  <a:lnTo>
                    <a:pt x="1220" y="186848"/>
                  </a:lnTo>
                  <a:lnTo>
                    <a:pt x="1220" y="186848"/>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D7602B4-2967-4F59-BFE0-212868E4DEC3}"/>
                </a:ext>
              </a:extLst>
            </p:cNvPr>
            <p:cNvSpPr/>
            <p:nvPr/>
          </p:nvSpPr>
          <p:spPr>
            <a:xfrm>
              <a:off x="9082508" y="4150690"/>
              <a:ext cx="224349" cy="230188"/>
            </a:xfrm>
            <a:custGeom>
              <a:avLst/>
              <a:gdLst>
                <a:gd name="connsiteX0" fmla="*/ 149307 w 224349"/>
                <a:gd name="connsiteY0" fmla="*/ 230426 h 230187"/>
                <a:gd name="connsiteX1" fmla="*/ 138995 w 224349"/>
                <a:gd name="connsiteY1" fmla="*/ 227330 h 230187"/>
                <a:gd name="connsiteX2" fmla="*/ 120969 w 224349"/>
                <a:gd name="connsiteY2" fmla="*/ 226259 h 230187"/>
                <a:gd name="connsiteX3" fmla="*/ 96723 w 224349"/>
                <a:gd name="connsiteY3" fmla="*/ 225227 h 230187"/>
                <a:gd name="connsiteX4" fmla="*/ 10644 w 224349"/>
                <a:gd name="connsiteY4" fmla="*/ 146249 h 230187"/>
                <a:gd name="connsiteX5" fmla="*/ 8086 w 224349"/>
                <a:gd name="connsiteY5" fmla="*/ 115570 h 230187"/>
                <a:gd name="connsiteX6" fmla="*/ 4976 w 224349"/>
                <a:gd name="connsiteY6" fmla="*/ 85447 h 230187"/>
                <a:gd name="connsiteX7" fmla="*/ 42250 w 224349"/>
                <a:gd name="connsiteY7" fmla="*/ 5001 h 230187"/>
                <a:gd name="connsiteX8" fmla="*/ 63740 w 224349"/>
                <a:gd name="connsiteY8" fmla="*/ 1230 h 230187"/>
                <a:gd name="connsiteX9" fmla="*/ 89520 w 224349"/>
                <a:gd name="connsiteY9" fmla="*/ 6945 h 230187"/>
                <a:gd name="connsiteX10" fmla="*/ 112191 w 224349"/>
                <a:gd name="connsiteY10" fmla="*/ 9565 h 230187"/>
                <a:gd name="connsiteX11" fmla="*/ 139507 w 224349"/>
                <a:gd name="connsiteY11" fmla="*/ 12144 h 230187"/>
                <a:gd name="connsiteX12" fmla="*/ 212165 w 224349"/>
                <a:gd name="connsiteY12" fmla="*/ 71398 h 230187"/>
                <a:gd name="connsiteX13" fmla="*/ 221965 w 224349"/>
                <a:gd name="connsiteY13" fmla="*/ 129620 h 230187"/>
                <a:gd name="connsiteX14" fmla="*/ 223500 w 224349"/>
                <a:gd name="connsiteY14" fmla="*/ 148828 h 230187"/>
                <a:gd name="connsiteX15" fmla="*/ 203820 w 224349"/>
                <a:gd name="connsiteY15" fmla="*/ 217964 h 230187"/>
                <a:gd name="connsiteX16" fmla="*/ 177528 w 224349"/>
                <a:gd name="connsiteY16" fmla="*/ 230942 h 230187"/>
                <a:gd name="connsiteX17" fmla="*/ 149701 w 224349"/>
                <a:gd name="connsiteY17" fmla="*/ 230426 h 230187"/>
                <a:gd name="connsiteX18" fmla="*/ 135374 w 224349"/>
                <a:gd name="connsiteY18" fmla="*/ 190421 h 230187"/>
                <a:gd name="connsiteX19" fmla="*/ 173002 w 224349"/>
                <a:gd name="connsiteY19" fmla="*/ 163910 h 230187"/>
                <a:gd name="connsiteX20" fmla="*/ 168357 w 224349"/>
                <a:gd name="connsiteY20" fmla="*/ 120253 h 230187"/>
                <a:gd name="connsiteX21" fmla="*/ 118371 w 224349"/>
                <a:gd name="connsiteY21" fmla="*/ 98425 h 230187"/>
                <a:gd name="connsiteX22" fmla="*/ 90032 w 224349"/>
                <a:gd name="connsiteY22" fmla="*/ 86995 h 230187"/>
                <a:gd name="connsiteX23" fmla="*/ 88851 w 224349"/>
                <a:gd name="connsiteY23" fmla="*/ 75267 h 230187"/>
                <a:gd name="connsiteX24" fmla="*/ 88851 w 224349"/>
                <a:gd name="connsiteY24" fmla="*/ 75267 h 230187"/>
                <a:gd name="connsiteX25" fmla="*/ 89001 w 224349"/>
                <a:gd name="connsiteY25" fmla="*/ 75089 h 230187"/>
                <a:gd name="connsiteX26" fmla="*/ 110137 w 224349"/>
                <a:gd name="connsiteY26" fmla="*/ 66239 h 230187"/>
                <a:gd name="connsiteX27" fmla="*/ 140522 w 224349"/>
                <a:gd name="connsiteY27" fmla="*/ 82868 h 230187"/>
                <a:gd name="connsiteX28" fmla="*/ 162682 w 224349"/>
                <a:gd name="connsiteY28" fmla="*/ 91718 h 230187"/>
                <a:gd name="connsiteX29" fmla="*/ 160635 w 224349"/>
                <a:gd name="connsiteY29" fmla="*/ 56356 h 230187"/>
                <a:gd name="connsiteX30" fmla="*/ 114230 w 224349"/>
                <a:gd name="connsiteY30" fmla="*/ 42347 h 230187"/>
                <a:gd name="connsiteX31" fmla="*/ 65779 w 224349"/>
                <a:gd name="connsiteY31" fmla="*/ 57428 h 230187"/>
                <a:gd name="connsiteX32" fmla="*/ 56018 w 224349"/>
                <a:gd name="connsiteY32" fmla="*/ 83384 h 230187"/>
                <a:gd name="connsiteX33" fmla="*/ 66290 w 224349"/>
                <a:gd name="connsiteY33" fmla="*/ 108863 h 230187"/>
                <a:gd name="connsiteX34" fmla="*/ 111160 w 224349"/>
                <a:gd name="connsiteY34" fmla="*/ 127556 h 230187"/>
                <a:gd name="connsiteX35" fmla="*/ 140522 w 224349"/>
                <a:gd name="connsiteY35" fmla="*/ 140057 h 230187"/>
                <a:gd name="connsiteX36" fmla="*/ 143632 w 224349"/>
                <a:gd name="connsiteY36" fmla="*/ 149384 h 230187"/>
                <a:gd name="connsiteX37" fmla="*/ 138987 w 224349"/>
                <a:gd name="connsiteY37" fmla="*/ 159782 h 230187"/>
                <a:gd name="connsiteX38" fmla="*/ 111672 w 224349"/>
                <a:gd name="connsiteY38" fmla="*/ 168116 h 230187"/>
                <a:gd name="connsiteX39" fmla="*/ 84356 w 224349"/>
                <a:gd name="connsiteY39" fmla="*/ 148273 h 230187"/>
                <a:gd name="connsiteX40" fmla="*/ 68376 w 224349"/>
                <a:gd name="connsiteY40" fmla="*/ 134779 h 230187"/>
                <a:gd name="connsiteX41" fmla="*/ 56018 w 224349"/>
                <a:gd name="connsiteY41" fmla="*/ 163354 h 230187"/>
                <a:gd name="connsiteX42" fmla="*/ 93094 w 224349"/>
                <a:gd name="connsiteY42" fmla="*/ 190381 h 230187"/>
                <a:gd name="connsiteX43" fmla="*/ 135878 w 224349"/>
                <a:gd name="connsiteY43" fmla="*/ 190381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4349" h="230187">
                  <a:moveTo>
                    <a:pt x="149307" y="230426"/>
                  </a:moveTo>
                  <a:cubicBezTo>
                    <a:pt x="146198" y="229394"/>
                    <a:pt x="141436" y="228362"/>
                    <a:pt x="138995" y="227330"/>
                  </a:cubicBezTo>
                  <a:cubicBezTo>
                    <a:pt x="136555" y="226298"/>
                    <a:pt x="132304" y="225743"/>
                    <a:pt x="120969" y="226259"/>
                  </a:cubicBezTo>
                  <a:cubicBezTo>
                    <a:pt x="112872" y="226759"/>
                    <a:pt x="104749" y="226413"/>
                    <a:pt x="96723" y="225227"/>
                  </a:cubicBezTo>
                  <a:cubicBezTo>
                    <a:pt x="55321" y="217853"/>
                    <a:pt x="21822" y="187119"/>
                    <a:pt x="10644" y="146249"/>
                  </a:cubicBezTo>
                  <a:cubicBezTo>
                    <a:pt x="8597" y="138311"/>
                    <a:pt x="8086" y="134342"/>
                    <a:pt x="8086" y="115570"/>
                  </a:cubicBezTo>
                  <a:cubicBezTo>
                    <a:pt x="8086" y="95290"/>
                    <a:pt x="7574" y="93742"/>
                    <a:pt x="4976" y="85447"/>
                  </a:cubicBezTo>
                  <a:cubicBezTo>
                    <a:pt x="-6761" y="52856"/>
                    <a:pt x="9924" y="16836"/>
                    <a:pt x="42250" y="5001"/>
                  </a:cubicBezTo>
                  <a:cubicBezTo>
                    <a:pt x="49138" y="2481"/>
                    <a:pt x="56411" y="1203"/>
                    <a:pt x="63740" y="1230"/>
                  </a:cubicBezTo>
                  <a:cubicBezTo>
                    <a:pt x="72627" y="1361"/>
                    <a:pt x="81397" y="3306"/>
                    <a:pt x="89520" y="6945"/>
                  </a:cubicBezTo>
                  <a:cubicBezTo>
                    <a:pt x="93653" y="9049"/>
                    <a:pt x="96211" y="9565"/>
                    <a:pt x="112191" y="9565"/>
                  </a:cubicBezTo>
                  <a:cubicBezTo>
                    <a:pt x="126636" y="9565"/>
                    <a:pt x="132304" y="10081"/>
                    <a:pt x="139507" y="12144"/>
                  </a:cubicBezTo>
                  <a:cubicBezTo>
                    <a:pt x="171325" y="19884"/>
                    <a:pt x="198007" y="41640"/>
                    <a:pt x="212165" y="71398"/>
                  </a:cubicBezTo>
                  <a:cubicBezTo>
                    <a:pt x="220902" y="89456"/>
                    <a:pt x="224303" y="109665"/>
                    <a:pt x="221965" y="129620"/>
                  </a:cubicBezTo>
                  <a:cubicBezTo>
                    <a:pt x="220942" y="141050"/>
                    <a:pt x="220942" y="142081"/>
                    <a:pt x="223500" y="148828"/>
                  </a:cubicBezTo>
                  <a:cubicBezTo>
                    <a:pt x="231766" y="173760"/>
                    <a:pt x="223941" y="201248"/>
                    <a:pt x="203820" y="217964"/>
                  </a:cubicBezTo>
                  <a:cubicBezTo>
                    <a:pt x="195889" y="223826"/>
                    <a:pt x="186986" y="228219"/>
                    <a:pt x="177528" y="230942"/>
                  </a:cubicBezTo>
                  <a:cubicBezTo>
                    <a:pt x="168310" y="232617"/>
                    <a:pt x="158852" y="232442"/>
                    <a:pt x="149701" y="230426"/>
                  </a:cubicBezTo>
                  <a:close/>
                  <a:moveTo>
                    <a:pt x="135374" y="190421"/>
                  </a:moveTo>
                  <a:cubicBezTo>
                    <a:pt x="152417" y="186769"/>
                    <a:pt x="167334" y="176371"/>
                    <a:pt x="173002" y="163910"/>
                  </a:cubicBezTo>
                  <a:cubicBezTo>
                    <a:pt x="180252" y="149729"/>
                    <a:pt x="178426" y="132560"/>
                    <a:pt x="168357" y="120253"/>
                  </a:cubicBezTo>
                  <a:cubicBezTo>
                    <a:pt x="160131" y="110887"/>
                    <a:pt x="147772" y="105688"/>
                    <a:pt x="118371" y="98425"/>
                  </a:cubicBezTo>
                  <a:cubicBezTo>
                    <a:pt x="98691" y="93742"/>
                    <a:pt x="94165" y="91678"/>
                    <a:pt x="90032" y="86995"/>
                  </a:cubicBezTo>
                  <a:cubicBezTo>
                    <a:pt x="86494" y="84086"/>
                    <a:pt x="85966" y="78835"/>
                    <a:pt x="88851" y="75267"/>
                  </a:cubicBezTo>
                  <a:cubicBezTo>
                    <a:pt x="88851" y="75267"/>
                    <a:pt x="88851" y="75267"/>
                    <a:pt x="88851" y="75267"/>
                  </a:cubicBezTo>
                  <a:lnTo>
                    <a:pt x="89001" y="75089"/>
                  </a:lnTo>
                  <a:cubicBezTo>
                    <a:pt x="92071" y="69890"/>
                    <a:pt x="99825" y="66755"/>
                    <a:pt x="110137" y="66239"/>
                  </a:cubicBezTo>
                  <a:cubicBezTo>
                    <a:pt x="125054" y="65207"/>
                    <a:pt x="131785" y="68858"/>
                    <a:pt x="140522" y="82868"/>
                  </a:cubicBezTo>
                  <a:cubicBezTo>
                    <a:pt x="147214" y="93266"/>
                    <a:pt x="153944" y="95885"/>
                    <a:pt x="162682" y="91718"/>
                  </a:cubicBezTo>
                  <a:cubicBezTo>
                    <a:pt x="174017" y="86003"/>
                    <a:pt x="172994" y="67270"/>
                    <a:pt x="160635" y="56356"/>
                  </a:cubicBezTo>
                  <a:cubicBezTo>
                    <a:pt x="148827" y="46514"/>
                    <a:pt x="135878" y="42347"/>
                    <a:pt x="114230" y="42347"/>
                  </a:cubicBezTo>
                  <a:cubicBezTo>
                    <a:pt x="91559" y="42347"/>
                    <a:pt x="76091" y="47030"/>
                    <a:pt x="65779" y="57428"/>
                  </a:cubicBezTo>
                  <a:cubicBezTo>
                    <a:pt x="57553" y="65723"/>
                    <a:pt x="56018" y="70406"/>
                    <a:pt x="56018" y="83384"/>
                  </a:cubicBezTo>
                  <a:cubicBezTo>
                    <a:pt x="56018" y="96361"/>
                    <a:pt x="57553" y="101045"/>
                    <a:pt x="66290" y="108863"/>
                  </a:cubicBezTo>
                  <a:cubicBezTo>
                    <a:pt x="75579" y="117713"/>
                    <a:pt x="83333" y="120769"/>
                    <a:pt x="111160" y="127556"/>
                  </a:cubicBezTo>
                  <a:cubicBezTo>
                    <a:pt x="130840" y="132239"/>
                    <a:pt x="135878" y="134858"/>
                    <a:pt x="140522" y="140057"/>
                  </a:cubicBezTo>
                  <a:cubicBezTo>
                    <a:pt x="142774" y="142609"/>
                    <a:pt x="143899" y="145979"/>
                    <a:pt x="143632" y="149384"/>
                  </a:cubicBezTo>
                  <a:cubicBezTo>
                    <a:pt x="144128" y="153452"/>
                    <a:pt x="142337" y="157460"/>
                    <a:pt x="138987" y="159782"/>
                  </a:cubicBezTo>
                  <a:cubicBezTo>
                    <a:pt x="132808" y="166013"/>
                    <a:pt x="123519" y="168632"/>
                    <a:pt x="111672" y="168116"/>
                  </a:cubicBezTo>
                  <a:cubicBezTo>
                    <a:pt x="97739" y="167085"/>
                    <a:pt x="91559" y="162917"/>
                    <a:pt x="84356" y="148273"/>
                  </a:cubicBezTo>
                  <a:cubicBezTo>
                    <a:pt x="79200" y="138430"/>
                    <a:pt x="75068" y="134779"/>
                    <a:pt x="68376" y="134779"/>
                  </a:cubicBezTo>
                  <a:cubicBezTo>
                    <a:pt x="53420" y="134779"/>
                    <a:pt x="48264" y="147241"/>
                    <a:pt x="56018" y="163354"/>
                  </a:cubicBezTo>
                  <a:cubicBezTo>
                    <a:pt x="62709" y="177403"/>
                    <a:pt x="76091" y="186730"/>
                    <a:pt x="93094" y="190381"/>
                  </a:cubicBezTo>
                  <a:cubicBezTo>
                    <a:pt x="107283" y="192445"/>
                    <a:pt x="121689" y="192445"/>
                    <a:pt x="135878" y="19038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D8DBC84-4054-4A9E-ACA8-2F5389D92460}"/>
                </a:ext>
              </a:extLst>
            </p:cNvPr>
            <p:cNvSpPr/>
            <p:nvPr/>
          </p:nvSpPr>
          <p:spPr>
            <a:xfrm>
              <a:off x="6723132" y="4136710"/>
              <a:ext cx="240093" cy="242094"/>
            </a:xfrm>
            <a:custGeom>
              <a:avLst/>
              <a:gdLst>
                <a:gd name="connsiteX0" fmla="*/ 120322 w 240092"/>
                <a:gd name="connsiteY0" fmla="*/ 241339 h 242093"/>
                <a:gd name="connsiteX1" fmla="*/ 1220 w 240092"/>
                <a:gd name="connsiteY1" fmla="*/ 121324 h 242093"/>
                <a:gd name="connsiteX2" fmla="*/ 120243 w 240092"/>
                <a:gd name="connsiteY2" fmla="*/ 1230 h 242093"/>
                <a:gd name="connsiteX3" fmla="*/ 239345 w 240092"/>
                <a:gd name="connsiteY3" fmla="*/ 121245 h 242093"/>
                <a:gd name="connsiteX4" fmla="*/ 120322 w 240092"/>
                <a:gd name="connsiteY4" fmla="*/ 241339 h 242093"/>
                <a:gd name="connsiteX5" fmla="*/ 120322 w 240092"/>
                <a:gd name="connsiteY5" fmla="*/ 33258 h 242093"/>
                <a:gd name="connsiteX6" fmla="*/ 32983 w 240092"/>
                <a:gd name="connsiteY6" fmla="*/ 121324 h 242093"/>
                <a:gd name="connsiteX7" fmla="*/ 120322 w 240092"/>
                <a:gd name="connsiteY7" fmla="*/ 209391 h 242093"/>
                <a:gd name="connsiteX8" fmla="*/ 207660 w 240092"/>
                <a:gd name="connsiteY8" fmla="*/ 121324 h 242093"/>
                <a:gd name="connsiteX9" fmla="*/ 207660 w 240092"/>
                <a:gd name="connsiteY9" fmla="*/ 121245 h 242093"/>
                <a:gd name="connsiteX10" fmla="*/ 120322 w 240092"/>
                <a:gd name="connsiteY10" fmla="*/ 33258 h 24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092" h="242093">
                  <a:moveTo>
                    <a:pt x="120322" y="241339"/>
                  </a:moveTo>
                  <a:cubicBezTo>
                    <a:pt x="54565" y="241361"/>
                    <a:pt x="1242" y="187629"/>
                    <a:pt x="1220" y="121324"/>
                  </a:cubicBezTo>
                  <a:cubicBezTo>
                    <a:pt x="1198" y="55020"/>
                    <a:pt x="54487" y="1252"/>
                    <a:pt x="120243" y="1230"/>
                  </a:cubicBezTo>
                  <a:cubicBezTo>
                    <a:pt x="185999" y="1208"/>
                    <a:pt x="239323" y="54941"/>
                    <a:pt x="239345" y="121245"/>
                  </a:cubicBezTo>
                  <a:cubicBezTo>
                    <a:pt x="239366" y="187549"/>
                    <a:pt x="186078" y="241318"/>
                    <a:pt x="120322" y="241339"/>
                  </a:cubicBezTo>
                  <a:moveTo>
                    <a:pt x="120322" y="33258"/>
                  </a:moveTo>
                  <a:cubicBezTo>
                    <a:pt x="72086" y="33258"/>
                    <a:pt x="32983" y="72687"/>
                    <a:pt x="32983" y="121324"/>
                  </a:cubicBezTo>
                  <a:cubicBezTo>
                    <a:pt x="32983" y="169962"/>
                    <a:pt x="72086" y="209391"/>
                    <a:pt x="120322" y="209391"/>
                  </a:cubicBezTo>
                  <a:cubicBezTo>
                    <a:pt x="168558" y="209391"/>
                    <a:pt x="207660" y="169962"/>
                    <a:pt x="207660" y="121324"/>
                  </a:cubicBezTo>
                  <a:lnTo>
                    <a:pt x="207660" y="121245"/>
                  </a:lnTo>
                  <a:cubicBezTo>
                    <a:pt x="207595" y="72647"/>
                    <a:pt x="168518" y="33280"/>
                    <a:pt x="120322" y="33258"/>
                  </a:cubicBez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E3124FCD-A395-4064-8C15-0A4C79FCEC33}"/>
                </a:ext>
              </a:extLst>
            </p:cNvPr>
            <p:cNvSpPr/>
            <p:nvPr/>
          </p:nvSpPr>
          <p:spPr>
            <a:xfrm>
              <a:off x="6746945" y="4160721"/>
              <a:ext cx="192862" cy="194469"/>
            </a:xfrm>
            <a:custGeom>
              <a:avLst/>
              <a:gdLst>
                <a:gd name="connsiteX0" fmla="*/ 96509 w 192861"/>
                <a:gd name="connsiteY0" fmla="*/ 193318 h 194468"/>
                <a:gd name="connsiteX1" fmla="*/ 1220 w 192861"/>
                <a:gd name="connsiteY1" fmla="*/ 97313 h 194468"/>
                <a:gd name="connsiteX2" fmla="*/ 96430 w 192861"/>
                <a:gd name="connsiteY2" fmla="*/ 1230 h 194468"/>
                <a:gd name="connsiteX3" fmla="*/ 191720 w 192861"/>
                <a:gd name="connsiteY3" fmla="*/ 97234 h 194468"/>
                <a:gd name="connsiteX4" fmla="*/ 96509 w 192861"/>
                <a:gd name="connsiteY4" fmla="*/ 193318 h 194468"/>
                <a:gd name="connsiteX5" fmla="*/ 96509 w 192861"/>
                <a:gd name="connsiteY5" fmla="*/ 21232 h 194468"/>
                <a:gd name="connsiteX6" fmla="*/ 21136 w 192861"/>
                <a:gd name="connsiteY6" fmla="*/ 97313 h 194468"/>
                <a:gd name="connsiteX7" fmla="*/ 96588 w 192861"/>
                <a:gd name="connsiteY7" fmla="*/ 173315 h 194468"/>
                <a:gd name="connsiteX8" fmla="*/ 171961 w 192861"/>
                <a:gd name="connsiteY8" fmla="*/ 97234 h 194468"/>
                <a:gd name="connsiteX9" fmla="*/ 96509 w 192861"/>
                <a:gd name="connsiteY9" fmla="*/ 21232 h 19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61" h="194468">
                  <a:moveTo>
                    <a:pt x="96509" y="193318"/>
                  </a:moveTo>
                  <a:cubicBezTo>
                    <a:pt x="43904" y="193339"/>
                    <a:pt x="1242" y="150357"/>
                    <a:pt x="1220" y="97313"/>
                  </a:cubicBezTo>
                  <a:cubicBezTo>
                    <a:pt x="1198" y="44270"/>
                    <a:pt x="43825" y="1252"/>
                    <a:pt x="96430" y="1230"/>
                  </a:cubicBezTo>
                  <a:cubicBezTo>
                    <a:pt x="149036" y="1208"/>
                    <a:pt x="191698" y="44191"/>
                    <a:pt x="191720" y="97234"/>
                  </a:cubicBezTo>
                  <a:cubicBezTo>
                    <a:pt x="191741" y="150278"/>
                    <a:pt x="149114" y="193296"/>
                    <a:pt x="96509" y="193318"/>
                  </a:cubicBezTo>
                  <a:moveTo>
                    <a:pt x="96509" y="21232"/>
                  </a:moveTo>
                  <a:cubicBezTo>
                    <a:pt x="54860" y="21254"/>
                    <a:pt x="21114" y="55317"/>
                    <a:pt x="21136" y="97313"/>
                  </a:cubicBezTo>
                  <a:cubicBezTo>
                    <a:pt x="21157" y="139310"/>
                    <a:pt x="54938" y="173337"/>
                    <a:pt x="96588" y="173315"/>
                  </a:cubicBezTo>
                  <a:cubicBezTo>
                    <a:pt x="138237" y="173293"/>
                    <a:pt x="171983" y="139231"/>
                    <a:pt x="171961" y="97234"/>
                  </a:cubicBezTo>
                  <a:cubicBezTo>
                    <a:pt x="171940" y="55238"/>
                    <a:pt x="138159" y="21211"/>
                    <a:pt x="96509" y="21232"/>
                  </a:cubicBez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6B9CA8F0-5796-4DD7-B079-948E938BD079}"/>
                </a:ext>
              </a:extLst>
            </p:cNvPr>
            <p:cNvSpPr/>
            <p:nvPr/>
          </p:nvSpPr>
          <p:spPr>
            <a:xfrm>
              <a:off x="8491306" y="4156365"/>
              <a:ext cx="216477" cy="218281"/>
            </a:xfrm>
            <a:custGeom>
              <a:avLst/>
              <a:gdLst>
                <a:gd name="connsiteX0" fmla="*/ 110088 w 216477"/>
                <a:gd name="connsiteY0" fmla="*/ 1230 h 218281"/>
                <a:gd name="connsiteX1" fmla="*/ 1220 w 216477"/>
                <a:gd name="connsiteY1" fmla="*/ 111006 h 218281"/>
                <a:gd name="connsiteX2" fmla="*/ 110088 w 216477"/>
                <a:gd name="connsiteY2" fmla="*/ 220781 h 218281"/>
                <a:gd name="connsiteX3" fmla="*/ 218957 w 216477"/>
                <a:gd name="connsiteY3" fmla="*/ 111006 h 218281"/>
                <a:gd name="connsiteX4" fmla="*/ 218957 w 216477"/>
                <a:gd name="connsiteY4" fmla="*/ 110926 h 218281"/>
                <a:gd name="connsiteX5" fmla="*/ 110088 w 216477"/>
                <a:gd name="connsiteY5" fmla="*/ 1230 h 218281"/>
                <a:gd name="connsiteX6" fmla="*/ 189240 w 216477"/>
                <a:gd name="connsiteY6" fmla="*/ 64532 h 218281"/>
                <a:gd name="connsiteX7" fmla="*/ 158973 w 216477"/>
                <a:gd name="connsiteY7" fmla="*/ 64532 h 218281"/>
                <a:gd name="connsiteX8" fmla="*/ 149841 w 216477"/>
                <a:gd name="connsiteY8" fmla="*/ 35957 h 218281"/>
                <a:gd name="connsiteX9" fmla="*/ 144331 w 216477"/>
                <a:gd name="connsiteY9" fmla="*/ 25320 h 218281"/>
                <a:gd name="connsiteX10" fmla="*/ 189240 w 216477"/>
                <a:gd name="connsiteY10" fmla="*/ 64532 h 218281"/>
                <a:gd name="connsiteX11" fmla="*/ 201678 w 216477"/>
                <a:gd name="connsiteY11" fmla="*/ 110926 h 218281"/>
                <a:gd name="connsiteX12" fmla="*/ 198135 w 216477"/>
                <a:gd name="connsiteY12" fmla="*/ 136485 h 218281"/>
                <a:gd name="connsiteX13" fmla="*/ 162436 w 216477"/>
                <a:gd name="connsiteY13" fmla="*/ 136485 h 218281"/>
                <a:gd name="connsiteX14" fmla="*/ 163814 w 216477"/>
                <a:gd name="connsiteY14" fmla="*/ 110966 h 218281"/>
                <a:gd name="connsiteX15" fmla="*/ 162003 w 216477"/>
                <a:gd name="connsiteY15" fmla="*/ 81954 h 218281"/>
                <a:gd name="connsiteX16" fmla="*/ 197033 w 216477"/>
                <a:gd name="connsiteY16" fmla="*/ 81954 h 218281"/>
                <a:gd name="connsiteX17" fmla="*/ 201678 w 216477"/>
                <a:gd name="connsiteY17" fmla="*/ 110926 h 218281"/>
                <a:gd name="connsiteX18" fmla="*/ 110167 w 216477"/>
                <a:gd name="connsiteY18" fmla="*/ 203319 h 218281"/>
                <a:gd name="connsiteX19" fmla="*/ 86118 w 216477"/>
                <a:gd name="connsiteY19" fmla="*/ 178871 h 218281"/>
                <a:gd name="connsiteX20" fmla="*/ 78246 w 216477"/>
                <a:gd name="connsiteY20" fmla="*/ 153947 h 218281"/>
                <a:gd name="connsiteX21" fmla="*/ 142245 w 216477"/>
                <a:gd name="connsiteY21" fmla="*/ 153947 h 218281"/>
                <a:gd name="connsiteX22" fmla="*/ 134373 w 216477"/>
                <a:gd name="connsiteY22" fmla="*/ 178871 h 218281"/>
                <a:gd name="connsiteX23" fmla="*/ 110167 w 216477"/>
                <a:gd name="connsiteY23" fmla="*/ 203319 h 218281"/>
                <a:gd name="connsiteX24" fmla="*/ 75176 w 216477"/>
                <a:gd name="connsiteY24" fmla="*/ 136525 h 218281"/>
                <a:gd name="connsiteX25" fmla="*/ 75609 w 216477"/>
                <a:gd name="connsiteY25" fmla="*/ 82153 h 218281"/>
                <a:gd name="connsiteX26" fmla="*/ 144567 w 216477"/>
                <a:gd name="connsiteY26" fmla="*/ 82153 h 218281"/>
                <a:gd name="connsiteX27" fmla="*/ 145039 w 216477"/>
                <a:gd name="connsiteY27" fmla="*/ 136683 h 218281"/>
                <a:gd name="connsiteX28" fmla="*/ 18617 w 216477"/>
                <a:gd name="connsiteY28" fmla="*/ 111006 h 218281"/>
                <a:gd name="connsiteX29" fmla="*/ 23182 w 216477"/>
                <a:gd name="connsiteY29" fmla="*/ 82153 h 218281"/>
                <a:gd name="connsiteX30" fmla="*/ 58212 w 216477"/>
                <a:gd name="connsiteY30" fmla="*/ 82153 h 218281"/>
                <a:gd name="connsiteX31" fmla="*/ 56402 w 216477"/>
                <a:gd name="connsiteY31" fmla="*/ 111164 h 218281"/>
                <a:gd name="connsiteX32" fmla="*/ 57976 w 216477"/>
                <a:gd name="connsiteY32" fmla="*/ 136525 h 218281"/>
                <a:gd name="connsiteX33" fmla="*/ 22120 w 216477"/>
                <a:gd name="connsiteY33" fmla="*/ 136525 h 218281"/>
                <a:gd name="connsiteX34" fmla="*/ 18617 w 216477"/>
                <a:gd name="connsiteY34" fmla="*/ 111006 h 218281"/>
                <a:gd name="connsiteX35" fmla="*/ 110088 w 216477"/>
                <a:gd name="connsiteY35" fmla="*/ 18653 h 218281"/>
                <a:gd name="connsiteX36" fmla="*/ 134098 w 216477"/>
                <a:gd name="connsiteY36" fmla="*/ 43100 h 218281"/>
                <a:gd name="connsiteX37" fmla="*/ 141300 w 216477"/>
                <a:gd name="connsiteY37" fmla="*/ 64532 h 218281"/>
                <a:gd name="connsiteX38" fmla="*/ 78915 w 216477"/>
                <a:gd name="connsiteY38" fmla="*/ 64532 h 218281"/>
                <a:gd name="connsiteX39" fmla="*/ 86079 w 216477"/>
                <a:gd name="connsiteY39" fmla="*/ 43061 h 218281"/>
                <a:gd name="connsiteX40" fmla="*/ 110088 w 216477"/>
                <a:gd name="connsiteY40" fmla="*/ 18653 h 218281"/>
                <a:gd name="connsiteX41" fmla="*/ 75845 w 216477"/>
                <a:gd name="connsiteY41" fmla="*/ 25360 h 218281"/>
                <a:gd name="connsiteX42" fmla="*/ 70335 w 216477"/>
                <a:gd name="connsiteY42" fmla="*/ 35996 h 218281"/>
                <a:gd name="connsiteX43" fmla="*/ 61204 w 216477"/>
                <a:gd name="connsiteY43" fmla="*/ 64571 h 218281"/>
                <a:gd name="connsiteX44" fmla="*/ 30976 w 216477"/>
                <a:gd name="connsiteY44" fmla="*/ 64571 h 218281"/>
                <a:gd name="connsiteX45" fmla="*/ 75845 w 216477"/>
                <a:gd name="connsiteY45" fmla="*/ 25360 h 218281"/>
                <a:gd name="connsiteX46" fmla="*/ 29086 w 216477"/>
                <a:gd name="connsiteY46" fmla="*/ 153947 h 218281"/>
                <a:gd name="connsiteX47" fmla="*/ 60574 w 216477"/>
                <a:gd name="connsiteY47" fmla="*/ 153947 h 218281"/>
                <a:gd name="connsiteX48" fmla="*/ 70493 w 216477"/>
                <a:gd name="connsiteY48" fmla="*/ 186015 h 218281"/>
                <a:gd name="connsiteX49" fmla="*/ 75964 w 216477"/>
                <a:gd name="connsiteY49" fmla="*/ 196612 h 218281"/>
                <a:gd name="connsiteX50" fmla="*/ 29086 w 216477"/>
                <a:gd name="connsiteY50" fmla="*/ 153947 h 218281"/>
                <a:gd name="connsiteX51" fmla="*/ 144567 w 216477"/>
                <a:gd name="connsiteY51" fmla="*/ 196612 h 218281"/>
                <a:gd name="connsiteX52" fmla="*/ 150038 w 216477"/>
                <a:gd name="connsiteY52" fmla="*/ 185975 h 218281"/>
                <a:gd name="connsiteX53" fmla="*/ 159917 w 216477"/>
                <a:gd name="connsiteY53" fmla="*/ 153908 h 218281"/>
                <a:gd name="connsiteX54" fmla="*/ 191405 w 216477"/>
                <a:gd name="connsiteY54" fmla="*/ 153908 h 218281"/>
                <a:gd name="connsiteX55" fmla="*/ 144567 w 216477"/>
                <a:gd name="connsiteY55" fmla="*/ 196612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6477" h="218281">
                  <a:moveTo>
                    <a:pt x="110088" y="1230"/>
                  </a:moveTo>
                  <a:cubicBezTo>
                    <a:pt x="49962" y="1230"/>
                    <a:pt x="1220" y="50379"/>
                    <a:pt x="1220" y="111006"/>
                  </a:cubicBezTo>
                  <a:cubicBezTo>
                    <a:pt x="1220" y="171632"/>
                    <a:pt x="49962" y="220781"/>
                    <a:pt x="110088" y="220781"/>
                  </a:cubicBezTo>
                  <a:cubicBezTo>
                    <a:pt x="170215" y="220781"/>
                    <a:pt x="218957" y="171632"/>
                    <a:pt x="218957" y="111006"/>
                  </a:cubicBezTo>
                  <a:lnTo>
                    <a:pt x="218957" y="110926"/>
                  </a:lnTo>
                  <a:cubicBezTo>
                    <a:pt x="218827" y="50367"/>
                    <a:pt x="170148" y="1317"/>
                    <a:pt x="110088" y="1230"/>
                  </a:cubicBezTo>
                  <a:close/>
                  <a:moveTo>
                    <a:pt x="189240" y="64532"/>
                  </a:moveTo>
                  <a:lnTo>
                    <a:pt x="158973" y="64532"/>
                  </a:lnTo>
                  <a:cubicBezTo>
                    <a:pt x="156897" y="54721"/>
                    <a:pt x="153837" y="45144"/>
                    <a:pt x="149841" y="35957"/>
                  </a:cubicBezTo>
                  <a:cubicBezTo>
                    <a:pt x="148205" y="32309"/>
                    <a:pt x="146365" y="28757"/>
                    <a:pt x="144331" y="25320"/>
                  </a:cubicBezTo>
                  <a:cubicBezTo>
                    <a:pt x="163172" y="33051"/>
                    <a:pt x="178958" y="46835"/>
                    <a:pt x="189240" y="64532"/>
                  </a:cubicBezTo>
                  <a:close/>
                  <a:moveTo>
                    <a:pt x="201678" y="110926"/>
                  </a:moveTo>
                  <a:cubicBezTo>
                    <a:pt x="201694" y="119570"/>
                    <a:pt x="200501" y="128174"/>
                    <a:pt x="198135" y="136485"/>
                  </a:cubicBezTo>
                  <a:lnTo>
                    <a:pt x="162436" y="136485"/>
                  </a:lnTo>
                  <a:cubicBezTo>
                    <a:pt x="163358" y="128012"/>
                    <a:pt x="163818" y="119491"/>
                    <a:pt x="163814" y="110966"/>
                  </a:cubicBezTo>
                  <a:cubicBezTo>
                    <a:pt x="163819" y="101266"/>
                    <a:pt x="163214" y="91579"/>
                    <a:pt x="162003" y="81954"/>
                  </a:cubicBezTo>
                  <a:lnTo>
                    <a:pt x="197033" y="81954"/>
                  </a:lnTo>
                  <a:cubicBezTo>
                    <a:pt x="200121" y="91297"/>
                    <a:pt x="201690" y="101080"/>
                    <a:pt x="201678" y="110926"/>
                  </a:cubicBezTo>
                  <a:close/>
                  <a:moveTo>
                    <a:pt x="110167" y="203319"/>
                  </a:moveTo>
                  <a:cubicBezTo>
                    <a:pt x="101941" y="203319"/>
                    <a:pt x="92967" y="194191"/>
                    <a:pt x="86118" y="178871"/>
                  </a:cubicBezTo>
                  <a:cubicBezTo>
                    <a:pt x="82695" y="170842"/>
                    <a:pt x="80058" y="162496"/>
                    <a:pt x="78246" y="153947"/>
                  </a:cubicBezTo>
                  <a:lnTo>
                    <a:pt x="142245" y="153947"/>
                  </a:lnTo>
                  <a:cubicBezTo>
                    <a:pt x="140469" y="162504"/>
                    <a:pt x="137832" y="170854"/>
                    <a:pt x="134373" y="178871"/>
                  </a:cubicBezTo>
                  <a:cubicBezTo>
                    <a:pt x="127328" y="194151"/>
                    <a:pt x="118354" y="203319"/>
                    <a:pt x="110167" y="203319"/>
                  </a:cubicBezTo>
                  <a:close/>
                  <a:moveTo>
                    <a:pt x="75176" y="136525"/>
                  </a:moveTo>
                  <a:cubicBezTo>
                    <a:pt x="73060" y="118455"/>
                    <a:pt x="73205" y="100187"/>
                    <a:pt x="75609" y="82153"/>
                  </a:cubicBezTo>
                  <a:lnTo>
                    <a:pt x="144567" y="82153"/>
                  </a:lnTo>
                  <a:cubicBezTo>
                    <a:pt x="147022" y="100234"/>
                    <a:pt x="147181" y="118562"/>
                    <a:pt x="145039" y="136683"/>
                  </a:cubicBezTo>
                  <a:close/>
                  <a:moveTo>
                    <a:pt x="18617" y="111006"/>
                  </a:moveTo>
                  <a:cubicBezTo>
                    <a:pt x="18592" y="101203"/>
                    <a:pt x="20134" y="91460"/>
                    <a:pt x="23182" y="82153"/>
                  </a:cubicBezTo>
                  <a:lnTo>
                    <a:pt x="58212" y="82153"/>
                  </a:lnTo>
                  <a:cubicBezTo>
                    <a:pt x="57002" y="91777"/>
                    <a:pt x="56397" y="101465"/>
                    <a:pt x="56402" y="111164"/>
                  </a:cubicBezTo>
                  <a:cubicBezTo>
                    <a:pt x="56449" y="119642"/>
                    <a:pt x="56975" y="128107"/>
                    <a:pt x="57976" y="136525"/>
                  </a:cubicBezTo>
                  <a:lnTo>
                    <a:pt x="22120" y="136525"/>
                  </a:lnTo>
                  <a:cubicBezTo>
                    <a:pt x="19774" y="128226"/>
                    <a:pt x="18595" y="119634"/>
                    <a:pt x="18617" y="111006"/>
                  </a:cubicBezTo>
                  <a:close/>
                  <a:moveTo>
                    <a:pt x="110088" y="18653"/>
                  </a:moveTo>
                  <a:cubicBezTo>
                    <a:pt x="118275" y="18653"/>
                    <a:pt x="127249" y="27781"/>
                    <a:pt x="134098" y="43100"/>
                  </a:cubicBezTo>
                  <a:cubicBezTo>
                    <a:pt x="137122" y="50014"/>
                    <a:pt x="139532" y="57185"/>
                    <a:pt x="141300" y="64532"/>
                  </a:cubicBezTo>
                  <a:lnTo>
                    <a:pt x="78915" y="64532"/>
                  </a:lnTo>
                  <a:cubicBezTo>
                    <a:pt x="80654" y="57170"/>
                    <a:pt x="83051" y="49986"/>
                    <a:pt x="86079" y="43061"/>
                  </a:cubicBezTo>
                  <a:cubicBezTo>
                    <a:pt x="92927" y="27781"/>
                    <a:pt x="101901" y="18653"/>
                    <a:pt x="110088" y="18653"/>
                  </a:cubicBezTo>
                  <a:close/>
                  <a:moveTo>
                    <a:pt x="75845" y="25360"/>
                  </a:moveTo>
                  <a:cubicBezTo>
                    <a:pt x="73796" y="28789"/>
                    <a:pt x="71956" y="32341"/>
                    <a:pt x="70335" y="35996"/>
                  </a:cubicBezTo>
                  <a:cubicBezTo>
                    <a:pt x="66339" y="45184"/>
                    <a:pt x="63280" y="54760"/>
                    <a:pt x="61204" y="64571"/>
                  </a:cubicBezTo>
                  <a:lnTo>
                    <a:pt x="30976" y="64571"/>
                  </a:lnTo>
                  <a:cubicBezTo>
                    <a:pt x="41222" y="46859"/>
                    <a:pt x="57001" y="33071"/>
                    <a:pt x="75845" y="25360"/>
                  </a:cubicBezTo>
                  <a:close/>
                  <a:moveTo>
                    <a:pt x="29086" y="153947"/>
                  </a:moveTo>
                  <a:lnTo>
                    <a:pt x="60574" y="153947"/>
                  </a:lnTo>
                  <a:cubicBezTo>
                    <a:pt x="62701" y="164973"/>
                    <a:pt x="66027" y="175724"/>
                    <a:pt x="70493" y="186015"/>
                  </a:cubicBezTo>
                  <a:cubicBezTo>
                    <a:pt x="72093" y="189658"/>
                    <a:pt x="73920" y="193198"/>
                    <a:pt x="75964" y="196612"/>
                  </a:cubicBezTo>
                  <a:cubicBezTo>
                    <a:pt x="55842" y="188400"/>
                    <a:pt x="39240" y="173291"/>
                    <a:pt x="29086" y="153947"/>
                  </a:cubicBezTo>
                  <a:close/>
                  <a:moveTo>
                    <a:pt x="144567" y="196612"/>
                  </a:moveTo>
                  <a:cubicBezTo>
                    <a:pt x="146603" y="193183"/>
                    <a:pt x="148430" y="189630"/>
                    <a:pt x="150038" y="185975"/>
                  </a:cubicBezTo>
                  <a:cubicBezTo>
                    <a:pt x="154490" y="175684"/>
                    <a:pt x="157803" y="164929"/>
                    <a:pt x="159917" y="153908"/>
                  </a:cubicBezTo>
                  <a:lnTo>
                    <a:pt x="191405" y="153908"/>
                  </a:lnTo>
                  <a:cubicBezTo>
                    <a:pt x="181262" y="173255"/>
                    <a:pt x="164677" y="188376"/>
                    <a:pt x="144567" y="196612"/>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A3F498A-F62C-4170-A971-86DA43BBDED1}"/>
                </a:ext>
              </a:extLst>
            </p:cNvPr>
            <p:cNvSpPr/>
            <p:nvPr/>
          </p:nvSpPr>
          <p:spPr>
            <a:xfrm>
              <a:off x="10258492" y="4140043"/>
              <a:ext cx="216477" cy="218281"/>
            </a:xfrm>
            <a:custGeom>
              <a:avLst/>
              <a:gdLst>
                <a:gd name="connsiteX0" fmla="*/ 108750 w 216477"/>
                <a:gd name="connsiteY0" fmla="*/ 1230 h 218281"/>
                <a:gd name="connsiteX1" fmla="*/ 1220 w 216477"/>
                <a:gd name="connsiteY1" fmla="*/ 102274 h 218281"/>
                <a:gd name="connsiteX2" fmla="*/ 41327 w 216477"/>
                <a:gd name="connsiteY2" fmla="*/ 180935 h 218281"/>
                <a:gd name="connsiteX3" fmla="*/ 41327 w 216477"/>
                <a:gd name="connsiteY3" fmla="*/ 219472 h 218281"/>
                <a:gd name="connsiteX4" fmla="*/ 77931 w 216477"/>
                <a:gd name="connsiteY4" fmla="*/ 199072 h 218281"/>
                <a:gd name="connsiteX5" fmla="*/ 108789 w 216477"/>
                <a:gd name="connsiteY5" fmla="*/ 203279 h 218281"/>
                <a:gd name="connsiteX6" fmla="*/ 216280 w 216477"/>
                <a:gd name="connsiteY6" fmla="*/ 102195 h 218281"/>
                <a:gd name="connsiteX7" fmla="*/ 108750 w 216477"/>
                <a:gd name="connsiteY7" fmla="*/ 1230 h 218281"/>
                <a:gd name="connsiteX8" fmla="*/ 119377 w 216477"/>
                <a:gd name="connsiteY8" fmla="*/ 137279 h 218281"/>
                <a:gd name="connsiteX9" fmla="*/ 91825 w 216477"/>
                <a:gd name="connsiteY9" fmla="*/ 107632 h 218281"/>
                <a:gd name="connsiteX10" fmla="*/ 38415 w 216477"/>
                <a:gd name="connsiteY10" fmla="*/ 137279 h 218281"/>
                <a:gd name="connsiteX11" fmla="*/ 97178 w 216477"/>
                <a:gd name="connsiteY11" fmla="*/ 73977 h 218281"/>
                <a:gd name="connsiteX12" fmla="*/ 125242 w 216477"/>
                <a:gd name="connsiteY12" fmla="*/ 103584 h 218281"/>
                <a:gd name="connsiteX13" fmla="*/ 177983 w 216477"/>
                <a:gd name="connsiteY13" fmla="*/ 73938 h 21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6477" h="218281">
                  <a:moveTo>
                    <a:pt x="108750" y="1230"/>
                  </a:moveTo>
                  <a:cubicBezTo>
                    <a:pt x="49356" y="1230"/>
                    <a:pt x="1220" y="46474"/>
                    <a:pt x="1220" y="102274"/>
                  </a:cubicBezTo>
                  <a:cubicBezTo>
                    <a:pt x="1507" y="133413"/>
                    <a:pt x="16379" y="162580"/>
                    <a:pt x="41327" y="180935"/>
                  </a:cubicBezTo>
                  <a:lnTo>
                    <a:pt x="41327" y="219472"/>
                  </a:lnTo>
                  <a:lnTo>
                    <a:pt x="77931" y="199072"/>
                  </a:lnTo>
                  <a:cubicBezTo>
                    <a:pt x="87981" y="201878"/>
                    <a:pt x="98362" y="203295"/>
                    <a:pt x="108789" y="203279"/>
                  </a:cubicBezTo>
                  <a:cubicBezTo>
                    <a:pt x="168183" y="203279"/>
                    <a:pt x="216280" y="157996"/>
                    <a:pt x="216280" y="102195"/>
                  </a:cubicBezTo>
                  <a:cubicBezTo>
                    <a:pt x="216280" y="46394"/>
                    <a:pt x="168143" y="1190"/>
                    <a:pt x="108750" y="1230"/>
                  </a:cubicBezTo>
                  <a:close/>
                  <a:moveTo>
                    <a:pt x="119377" y="137279"/>
                  </a:moveTo>
                  <a:lnTo>
                    <a:pt x="91825" y="107632"/>
                  </a:lnTo>
                  <a:lnTo>
                    <a:pt x="38415" y="137279"/>
                  </a:lnTo>
                  <a:lnTo>
                    <a:pt x="97178" y="73977"/>
                  </a:lnTo>
                  <a:lnTo>
                    <a:pt x="125242" y="103584"/>
                  </a:lnTo>
                  <a:lnTo>
                    <a:pt x="177983" y="73938"/>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730BA54F-EEDE-48AF-BAE3-B6CF79669E7F}"/>
                </a:ext>
              </a:extLst>
            </p:cNvPr>
            <p:cNvSpPr/>
            <p:nvPr/>
          </p:nvSpPr>
          <p:spPr>
            <a:xfrm>
              <a:off x="9784317" y="4149517"/>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55484 w 94462"/>
                <a:gd name="connsiteY3" fmla="*/ 193697 h 206375"/>
                <a:gd name="connsiteX4" fmla="*/ 81253 w 94462"/>
                <a:gd name="connsiteY4" fmla="*/ 207369 h 206375"/>
                <a:gd name="connsiteX5" fmla="*/ 94808 w 94462"/>
                <a:gd name="connsiteY5" fmla="*/ 181386 h 206375"/>
                <a:gd name="connsiteX6" fmla="*/ 94647 w 94462"/>
                <a:gd name="connsiteY6" fmla="*/ 180878 h 206375"/>
                <a:gd name="connsiteX7" fmla="*/ 94647 w 94462"/>
                <a:gd name="connsiteY7" fmla="*/ 180878 h 206375"/>
                <a:gd name="connsiteX8" fmla="*/ 41394 w 94462"/>
                <a:gd name="connsiteY8"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2" h="206375">
                  <a:moveTo>
                    <a:pt x="41551" y="15540"/>
                  </a:moveTo>
                  <a:cubicBezTo>
                    <a:pt x="37962" y="4602"/>
                    <a:pt x="26256" y="-1327"/>
                    <a:pt x="15409" y="2292"/>
                  </a:cubicBezTo>
                  <a:cubicBezTo>
                    <a:pt x="4663" y="5884"/>
                    <a:pt x="-1229" y="17516"/>
                    <a:pt x="2192" y="28399"/>
                  </a:cubicBezTo>
                  <a:lnTo>
                    <a:pt x="55484" y="193697"/>
                  </a:lnTo>
                  <a:cubicBezTo>
                    <a:pt x="58857" y="204647"/>
                    <a:pt x="70394" y="210767"/>
                    <a:pt x="81253" y="207369"/>
                  </a:cubicBezTo>
                  <a:cubicBezTo>
                    <a:pt x="92112" y="203968"/>
                    <a:pt x="98182" y="192336"/>
                    <a:pt x="94808" y="181386"/>
                  </a:cubicBezTo>
                  <a:cubicBezTo>
                    <a:pt x="94757" y="181215"/>
                    <a:pt x="94702" y="181045"/>
                    <a:pt x="94647" y="180878"/>
                  </a:cubicBezTo>
                  <a:lnTo>
                    <a:pt x="94647" y="180878"/>
                  </a:ln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CCC38C2-A738-4CB9-BAFE-33C49412D806}"/>
                </a:ext>
              </a:extLst>
            </p:cNvPr>
            <p:cNvSpPr/>
            <p:nvPr/>
          </p:nvSpPr>
          <p:spPr>
            <a:xfrm>
              <a:off x="9701741" y="4176584"/>
              <a:ext cx="94463" cy="206375"/>
            </a:xfrm>
            <a:custGeom>
              <a:avLst/>
              <a:gdLst>
                <a:gd name="connsiteX0" fmla="*/ 41551 w 94462"/>
                <a:gd name="connsiteY0" fmla="*/ 15540 h 206375"/>
                <a:gd name="connsiteX1" fmla="*/ 15409 w 94462"/>
                <a:gd name="connsiteY1" fmla="*/ 2292 h 206375"/>
                <a:gd name="connsiteX2" fmla="*/ 2192 w 94462"/>
                <a:gd name="connsiteY2" fmla="*/ 28399 h 206375"/>
                <a:gd name="connsiteX3" fmla="*/ 2192 w 94462"/>
                <a:gd name="connsiteY3" fmla="*/ 28399 h 206375"/>
                <a:gd name="connsiteX4" fmla="*/ 55484 w 94462"/>
                <a:gd name="connsiteY4" fmla="*/ 193697 h 206375"/>
                <a:gd name="connsiteX5" fmla="*/ 80556 w 94462"/>
                <a:gd name="connsiteY5" fmla="*/ 206595 h 206375"/>
                <a:gd name="connsiteX6" fmla="*/ 94769 w 94462"/>
                <a:gd name="connsiteY6" fmla="*/ 181299 h 206375"/>
                <a:gd name="connsiteX7" fmla="*/ 94769 w 94462"/>
                <a:gd name="connsiteY7" fmla="*/ 181299 h 206375"/>
                <a:gd name="connsiteX8" fmla="*/ 94647 w 94462"/>
                <a:gd name="connsiteY8" fmla="*/ 180878 h 206375"/>
                <a:gd name="connsiteX9" fmla="*/ 41394 w 94462"/>
                <a:gd name="connsiteY9" fmla="*/ 15540 h 20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2" h="206375">
                  <a:moveTo>
                    <a:pt x="41551" y="15540"/>
                  </a:moveTo>
                  <a:cubicBezTo>
                    <a:pt x="37962" y="4602"/>
                    <a:pt x="26256" y="-1327"/>
                    <a:pt x="15409" y="2292"/>
                  </a:cubicBezTo>
                  <a:cubicBezTo>
                    <a:pt x="4663" y="5884"/>
                    <a:pt x="-1229" y="17516"/>
                    <a:pt x="2192" y="28399"/>
                  </a:cubicBezTo>
                  <a:lnTo>
                    <a:pt x="2192" y="28399"/>
                  </a:lnTo>
                  <a:lnTo>
                    <a:pt x="55484" y="193697"/>
                  </a:lnTo>
                  <a:cubicBezTo>
                    <a:pt x="59180" y="203972"/>
                    <a:pt x="70138" y="209608"/>
                    <a:pt x="80556" y="206595"/>
                  </a:cubicBezTo>
                  <a:cubicBezTo>
                    <a:pt x="91408" y="203567"/>
                    <a:pt x="97772" y="192241"/>
                    <a:pt x="94769" y="181299"/>
                  </a:cubicBezTo>
                  <a:cubicBezTo>
                    <a:pt x="94769" y="181299"/>
                    <a:pt x="94769" y="181299"/>
                    <a:pt x="94769" y="181299"/>
                  </a:cubicBezTo>
                  <a:cubicBezTo>
                    <a:pt x="94730" y="181160"/>
                    <a:pt x="94690" y="181017"/>
                    <a:pt x="94647" y="180878"/>
                  </a:cubicBezTo>
                  <a:lnTo>
                    <a:pt x="41394" y="15540"/>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F5ED69DC-4C56-4859-AABB-D20EA8D77625}"/>
                </a:ext>
              </a:extLst>
            </p:cNvPr>
            <p:cNvSpPr/>
            <p:nvPr/>
          </p:nvSpPr>
          <p:spPr>
            <a:xfrm>
              <a:off x="9700703" y="4260121"/>
              <a:ext cx="204669" cy="95250"/>
            </a:xfrm>
            <a:custGeom>
              <a:avLst/>
              <a:gdLst>
                <a:gd name="connsiteX0" fmla="*/ 192234 w 204669"/>
                <a:gd name="connsiteY0" fmla="*/ 41897 h 95250"/>
                <a:gd name="connsiteX1" fmla="*/ 205373 w 204669"/>
                <a:gd name="connsiteY1" fmla="*/ 15537 h 95250"/>
                <a:gd name="connsiteX2" fmla="*/ 179482 w 204669"/>
                <a:gd name="connsiteY2" fmla="*/ 2210 h 95250"/>
                <a:gd name="connsiteX3" fmla="*/ 15550 w 204669"/>
                <a:gd name="connsiteY3" fmla="*/ 55947 h 95250"/>
                <a:gd name="connsiteX4" fmla="*/ 2226 w 204669"/>
                <a:gd name="connsiteY4" fmla="*/ 82200 h 95250"/>
                <a:gd name="connsiteX5" fmla="*/ 28263 w 204669"/>
                <a:gd name="connsiteY5" fmla="*/ 95634 h 95250"/>
                <a:gd name="connsiteX6" fmla="*/ 192234 w 204669"/>
                <a:gd name="connsiteY6" fmla="*/ 41897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669" h="95250">
                  <a:moveTo>
                    <a:pt x="192234" y="41897"/>
                  </a:moveTo>
                  <a:cubicBezTo>
                    <a:pt x="203082" y="38278"/>
                    <a:pt x="208962" y="26475"/>
                    <a:pt x="205373" y="15537"/>
                  </a:cubicBezTo>
                  <a:cubicBezTo>
                    <a:pt x="201811" y="4702"/>
                    <a:pt x="190274" y="-1239"/>
                    <a:pt x="179482" y="2210"/>
                  </a:cubicBezTo>
                  <a:lnTo>
                    <a:pt x="15550" y="55947"/>
                  </a:lnTo>
                  <a:cubicBezTo>
                    <a:pt x="4682" y="59487"/>
                    <a:pt x="-1284" y="71242"/>
                    <a:pt x="2226" y="82200"/>
                  </a:cubicBezTo>
                  <a:cubicBezTo>
                    <a:pt x="5737" y="93158"/>
                    <a:pt x="17396" y="99174"/>
                    <a:pt x="28263" y="95634"/>
                  </a:cubicBezTo>
                  <a:lnTo>
                    <a:pt x="192234" y="4189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BE90491C-B306-455C-91ED-D5D39D473F62}"/>
                </a:ext>
              </a:extLst>
            </p:cNvPr>
            <p:cNvSpPr/>
            <p:nvPr/>
          </p:nvSpPr>
          <p:spPr>
            <a:xfrm>
              <a:off x="9736444" y="4295113"/>
              <a:ext cx="51167" cy="51594"/>
            </a:xfrm>
            <a:custGeom>
              <a:avLst/>
              <a:gdLst>
                <a:gd name="connsiteX0" fmla="*/ 13972 w 51167"/>
                <a:gd name="connsiteY0" fmla="*/ 53578 h 51593"/>
                <a:gd name="connsiteX1" fmla="*/ 53332 w 51167"/>
                <a:gd name="connsiteY1" fmla="*/ 40719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578"/>
                  </a:moveTo>
                  <a:lnTo>
                    <a:pt x="53332" y="40719"/>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9E506AF4-7BC2-492A-A69E-589B033CFE2D}"/>
                </a:ext>
              </a:extLst>
            </p:cNvPr>
            <p:cNvSpPr/>
            <p:nvPr/>
          </p:nvSpPr>
          <p:spPr>
            <a:xfrm>
              <a:off x="9819060" y="4267887"/>
              <a:ext cx="51167" cy="51594"/>
            </a:xfrm>
            <a:custGeom>
              <a:avLst/>
              <a:gdLst>
                <a:gd name="connsiteX0" fmla="*/ 13933 w 51167"/>
                <a:gd name="connsiteY0" fmla="*/ 53737 h 51593"/>
                <a:gd name="connsiteX1" fmla="*/ 53292 w 51167"/>
                <a:gd name="connsiteY1" fmla="*/ 40917 h 51593"/>
                <a:gd name="connsiteX2" fmla="*/ 40579 w 51167"/>
                <a:gd name="connsiteY2" fmla="*/ 1230 h 51593"/>
                <a:gd name="connsiteX3" fmla="*/ 1220 w 51167"/>
                <a:gd name="connsiteY3" fmla="*/ 14049 h 51593"/>
                <a:gd name="connsiteX4" fmla="*/ 13972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33" y="53737"/>
                  </a:moveTo>
                  <a:lnTo>
                    <a:pt x="53292" y="40917"/>
                  </a:lnTo>
                  <a:lnTo>
                    <a:pt x="40579" y="1230"/>
                  </a:lnTo>
                  <a:lnTo>
                    <a:pt x="1220" y="14049"/>
                  </a:lnTo>
                  <a:lnTo>
                    <a:pt x="13972"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5484178-4E02-4257-93FB-C9513B74B54E}"/>
                </a:ext>
              </a:extLst>
            </p:cNvPr>
            <p:cNvSpPr/>
            <p:nvPr/>
          </p:nvSpPr>
          <p:spPr>
            <a:xfrm>
              <a:off x="9673748" y="4176742"/>
              <a:ext cx="204669" cy="95250"/>
            </a:xfrm>
            <a:custGeom>
              <a:avLst/>
              <a:gdLst>
                <a:gd name="connsiteX0" fmla="*/ 192346 w 204669"/>
                <a:gd name="connsiteY0" fmla="*/ 41933 h 95250"/>
                <a:gd name="connsiteX1" fmla="*/ 205669 w 204669"/>
                <a:gd name="connsiteY1" fmla="*/ 15679 h 95250"/>
                <a:gd name="connsiteX2" fmla="*/ 179633 w 204669"/>
                <a:gd name="connsiteY2" fmla="*/ 2245 h 95250"/>
                <a:gd name="connsiteX3" fmla="*/ 179633 w 204669"/>
                <a:gd name="connsiteY3" fmla="*/ 2245 h 95250"/>
                <a:gd name="connsiteX4" fmla="*/ 15661 w 204669"/>
                <a:gd name="connsiteY4" fmla="*/ 55982 h 95250"/>
                <a:gd name="connsiteX5" fmla="*/ 2192 w 204669"/>
                <a:gd name="connsiteY5" fmla="*/ 82168 h 95250"/>
                <a:gd name="connsiteX6" fmla="*/ 28162 w 204669"/>
                <a:gd name="connsiteY6" fmla="*/ 95753 h 95250"/>
                <a:gd name="connsiteX7" fmla="*/ 28413 w 204669"/>
                <a:gd name="connsiteY7" fmla="*/ 95669 h 95250"/>
                <a:gd name="connsiteX8" fmla="*/ 28413 w 204669"/>
                <a:gd name="connsiteY8" fmla="*/ 95669 h 95250"/>
                <a:gd name="connsiteX9" fmla="*/ 192346 w 204669"/>
                <a:gd name="connsiteY9" fmla="*/ 4193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4669" h="95250">
                  <a:moveTo>
                    <a:pt x="192346" y="41933"/>
                  </a:moveTo>
                  <a:cubicBezTo>
                    <a:pt x="203213" y="38392"/>
                    <a:pt x="209180" y="26637"/>
                    <a:pt x="205669" y="15679"/>
                  </a:cubicBezTo>
                  <a:cubicBezTo>
                    <a:pt x="202158" y="4721"/>
                    <a:pt x="190500" y="-1295"/>
                    <a:pt x="179633" y="2245"/>
                  </a:cubicBezTo>
                  <a:lnTo>
                    <a:pt x="179633" y="2245"/>
                  </a:lnTo>
                  <a:lnTo>
                    <a:pt x="15661" y="55982"/>
                  </a:lnTo>
                  <a:cubicBezTo>
                    <a:pt x="4770" y="59462"/>
                    <a:pt x="-1260" y="71186"/>
                    <a:pt x="2192" y="82168"/>
                  </a:cubicBezTo>
                  <a:cubicBezTo>
                    <a:pt x="5644" y="93149"/>
                    <a:pt x="17271" y="99233"/>
                    <a:pt x="28162" y="95753"/>
                  </a:cubicBezTo>
                  <a:cubicBezTo>
                    <a:pt x="28244" y="95725"/>
                    <a:pt x="28331" y="95697"/>
                    <a:pt x="28413" y="95669"/>
                  </a:cubicBezTo>
                  <a:lnTo>
                    <a:pt x="28413" y="95669"/>
                  </a:lnTo>
                  <a:lnTo>
                    <a:pt x="192346" y="41933"/>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07EC2E6C-81A7-4368-94F4-413FF2A1DBD8}"/>
                </a:ext>
              </a:extLst>
            </p:cNvPr>
            <p:cNvSpPr/>
            <p:nvPr/>
          </p:nvSpPr>
          <p:spPr>
            <a:xfrm>
              <a:off x="9709798" y="4211848"/>
              <a:ext cx="51167" cy="51594"/>
            </a:xfrm>
            <a:custGeom>
              <a:avLst/>
              <a:gdLst>
                <a:gd name="connsiteX0" fmla="*/ 13776 w 51167"/>
                <a:gd name="connsiteY0" fmla="*/ 53578 h 51593"/>
                <a:gd name="connsiteX1" fmla="*/ 53135 w 51167"/>
                <a:gd name="connsiteY1" fmla="*/ 40719 h 51593"/>
                <a:gd name="connsiteX2" fmla="*/ 40383 w 51167"/>
                <a:gd name="connsiteY2" fmla="*/ 1230 h 51593"/>
                <a:gd name="connsiteX3" fmla="*/ 1220 w 51167"/>
                <a:gd name="connsiteY3" fmla="*/ 14049 h 51593"/>
                <a:gd name="connsiteX4" fmla="*/ 13933 w 51167"/>
                <a:gd name="connsiteY4" fmla="*/ 53737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776" y="53578"/>
                  </a:moveTo>
                  <a:lnTo>
                    <a:pt x="53135" y="40719"/>
                  </a:lnTo>
                  <a:cubicBezTo>
                    <a:pt x="48333" y="25797"/>
                    <a:pt x="43846" y="11906"/>
                    <a:pt x="40383" y="1230"/>
                  </a:cubicBezTo>
                  <a:lnTo>
                    <a:pt x="1220" y="14049"/>
                  </a:lnTo>
                  <a:lnTo>
                    <a:pt x="13933" y="53737"/>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07042AEC-EE0E-4D9D-90CC-D2F6EFB623FC}"/>
                </a:ext>
              </a:extLst>
            </p:cNvPr>
            <p:cNvSpPr/>
            <p:nvPr/>
          </p:nvSpPr>
          <p:spPr>
            <a:xfrm>
              <a:off x="9792177" y="4184782"/>
              <a:ext cx="51167" cy="51594"/>
            </a:xfrm>
            <a:custGeom>
              <a:avLst/>
              <a:gdLst>
                <a:gd name="connsiteX0" fmla="*/ 13972 w 51167"/>
                <a:gd name="connsiteY0" fmla="*/ 53737 h 51593"/>
                <a:gd name="connsiteX1" fmla="*/ 53332 w 51167"/>
                <a:gd name="connsiteY1" fmla="*/ 40917 h 51593"/>
                <a:gd name="connsiteX2" fmla="*/ 40579 w 51167"/>
                <a:gd name="connsiteY2" fmla="*/ 1230 h 51593"/>
                <a:gd name="connsiteX3" fmla="*/ 1220 w 51167"/>
                <a:gd name="connsiteY3" fmla="*/ 14089 h 51593"/>
                <a:gd name="connsiteX4" fmla="*/ 13972 w 51167"/>
                <a:gd name="connsiteY4" fmla="*/ 53776 h 51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67" h="51593">
                  <a:moveTo>
                    <a:pt x="13972" y="53737"/>
                  </a:moveTo>
                  <a:lnTo>
                    <a:pt x="53332" y="40917"/>
                  </a:lnTo>
                  <a:lnTo>
                    <a:pt x="40579" y="1230"/>
                  </a:lnTo>
                  <a:lnTo>
                    <a:pt x="1220" y="14089"/>
                  </a:lnTo>
                  <a:lnTo>
                    <a:pt x="13972" y="53776"/>
                  </a:lnTo>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41848D49-0E69-4B49-89F0-BA20508A996E}"/>
                </a:ext>
              </a:extLst>
            </p:cNvPr>
            <p:cNvSpPr/>
            <p:nvPr/>
          </p:nvSpPr>
          <p:spPr>
            <a:xfrm>
              <a:off x="7914938" y="4141671"/>
              <a:ext cx="133822" cy="230188"/>
            </a:xfrm>
            <a:custGeom>
              <a:avLst/>
              <a:gdLst>
                <a:gd name="connsiteX0" fmla="*/ 5746 w 133822"/>
                <a:gd name="connsiteY0" fmla="*/ 23534 h 230187"/>
                <a:gd name="connsiteX1" fmla="*/ 1220 w 133822"/>
                <a:gd name="connsiteY1" fmla="*/ 28932 h 230187"/>
                <a:gd name="connsiteX2" fmla="*/ 1220 w 133822"/>
                <a:gd name="connsiteY2" fmla="*/ 203120 h 230187"/>
                <a:gd name="connsiteX3" fmla="*/ 6219 w 133822"/>
                <a:gd name="connsiteY3" fmla="*/ 209073 h 230187"/>
                <a:gd name="connsiteX4" fmla="*/ 30188 w 133822"/>
                <a:gd name="connsiteY4" fmla="*/ 213042 h 230187"/>
                <a:gd name="connsiteX5" fmla="*/ 107766 w 133822"/>
                <a:gd name="connsiteY5" fmla="*/ 226655 h 230187"/>
                <a:gd name="connsiteX6" fmla="*/ 136380 w 133822"/>
                <a:gd name="connsiteY6" fmla="*/ 231417 h 230187"/>
                <a:gd name="connsiteX7" fmla="*/ 136380 w 133822"/>
                <a:gd name="connsiteY7" fmla="*/ 1230 h 230187"/>
                <a:gd name="connsiteX8" fmla="*/ 133153 w 133822"/>
                <a:gd name="connsiteY8" fmla="*/ 1468 h 23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822" h="230187">
                  <a:moveTo>
                    <a:pt x="5746" y="23534"/>
                  </a:moveTo>
                  <a:cubicBezTo>
                    <a:pt x="2479" y="24090"/>
                    <a:pt x="1220" y="25360"/>
                    <a:pt x="1220" y="28932"/>
                  </a:cubicBezTo>
                  <a:lnTo>
                    <a:pt x="1220" y="203120"/>
                  </a:lnTo>
                  <a:cubicBezTo>
                    <a:pt x="1220" y="207089"/>
                    <a:pt x="2676" y="208518"/>
                    <a:pt x="6219" y="209073"/>
                  </a:cubicBezTo>
                  <a:cubicBezTo>
                    <a:pt x="14090" y="210304"/>
                    <a:pt x="22199" y="211732"/>
                    <a:pt x="30188" y="213042"/>
                  </a:cubicBezTo>
                  <a:cubicBezTo>
                    <a:pt x="56059" y="217593"/>
                    <a:pt x="81919" y="222131"/>
                    <a:pt x="107766" y="226655"/>
                  </a:cubicBezTo>
                  <a:cubicBezTo>
                    <a:pt x="117134" y="228282"/>
                    <a:pt x="126541" y="229790"/>
                    <a:pt x="136380" y="231417"/>
                  </a:cubicBezTo>
                  <a:lnTo>
                    <a:pt x="136380" y="1230"/>
                  </a:lnTo>
                  <a:cubicBezTo>
                    <a:pt x="135302" y="1255"/>
                    <a:pt x="134224" y="1334"/>
                    <a:pt x="133153" y="1468"/>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C921B7A-907D-41D4-83DB-A36C2F240C7F}"/>
                </a:ext>
              </a:extLst>
            </p:cNvPr>
            <p:cNvSpPr/>
            <p:nvPr/>
          </p:nvSpPr>
          <p:spPr>
            <a:xfrm>
              <a:off x="8107362" y="4247874"/>
              <a:ext cx="43295" cy="63500"/>
            </a:xfrm>
            <a:custGeom>
              <a:avLst/>
              <a:gdLst>
                <a:gd name="connsiteX0" fmla="*/ 43929 w 43295"/>
                <a:gd name="connsiteY0" fmla="*/ 5557 h 63500"/>
                <a:gd name="connsiteX1" fmla="*/ 39639 w 43295"/>
                <a:gd name="connsiteY1" fmla="*/ 1231 h 63500"/>
                <a:gd name="connsiteX2" fmla="*/ 5554 w 43295"/>
                <a:gd name="connsiteY2" fmla="*/ 1231 h 63500"/>
                <a:gd name="connsiteX3" fmla="*/ 1224 w 43295"/>
                <a:gd name="connsiteY3" fmla="*/ 5994 h 63500"/>
                <a:gd name="connsiteX4" fmla="*/ 1224 w 43295"/>
                <a:gd name="connsiteY4" fmla="*/ 61040 h 63500"/>
                <a:gd name="connsiteX5" fmla="*/ 5790 w 43295"/>
                <a:gd name="connsiteY5" fmla="*/ 65564 h 63500"/>
                <a:gd name="connsiteX6" fmla="*/ 22715 w 43295"/>
                <a:gd name="connsiteY6" fmla="*/ 64453 h 63500"/>
                <a:gd name="connsiteX7" fmla="*/ 43851 w 43295"/>
                <a:gd name="connsiteY7" fmla="*/ 44371 h 63500"/>
                <a:gd name="connsiteX8" fmla="*/ 43929 w 43295"/>
                <a:gd name="connsiteY8" fmla="*/ 5557 h 6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295" h="63500">
                  <a:moveTo>
                    <a:pt x="43929" y="5557"/>
                  </a:moveTo>
                  <a:cubicBezTo>
                    <a:pt x="43929" y="2303"/>
                    <a:pt x="42709" y="1191"/>
                    <a:pt x="39639" y="1231"/>
                  </a:cubicBezTo>
                  <a:lnTo>
                    <a:pt x="5554" y="1231"/>
                  </a:lnTo>
                  <a:cubicBezTo>
                    <a:pt x="2090" y="1231"/>
                    <a:pt x="1146" y="2739"/>
                    <a:pt x="1224" y="5994"/>
                  </a:cubicBezTo>
                  <a:lnTo>
                    <a:pt x="1224" y="61040"/>
                  </a:lnTo>
                  <a:cubicBezTo>
                    <a:pt x="1224" y="64493"/>
                    <a:pt x="2405" y="65803"/>
                    <a:pt x="5790" y="65564"/>
                  </a:cubicBezTo>
                  <a:cubicBezTo>
                    <a:pt x="11418" y="65128"/>
                    <a:pt x="17126" y="65247"/>
                    <a:pt x="22715" y="64453"/>
                  </a:cubicBezTo>
                  <a:cubicBezTo>
                    <a:pt x="35073" y="62747"/>
                    <a:pt x="43732" y="54531"/>
                    <a:pt x="43851" y="44371"/>
                  </a:cubicBezTo>
                  <a:cubicBezTo>
                    <a:pt x="44047" y="31592"/>
                    <a:pt x="43811" y="18495"/>
                    <a:pt x="43929" y="5557"/>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77548FBD-2225-433C-AE28-2B6AC58E24E2}"/>
                </a:ext>
              </a:extLst>
            </p:cNvPr>
            <p:cNvSpPr/>
            <p:nvPr/>
          </p:nvSpPr>
          <p:spPr>
            <a:xfrm>
              <a:off x="8107288" y="4193424"/>
              <a:ext cx="43295" cy="43656"/>
            </a:xfrm>
            <a:custGeom>
              <a:avLst/>
              <a:gdLst>
                <a:gd name="connsiteX0" fmla="*/ 22435 w 43295"/>
                <a:gd name="connsiteY0" fmla="*/ 44251 h 43656"/>
                <a:gd name="connsiteX1" fmla="*/ 43886 w 43295"/>
                <a:gd name="connsiteY1" fmla="*/ 22859 h 43656"/>
                <a:gd name="connsiteX2" fmla="*/ 22671 w 43295"/>
                <a:gd name="connsiteY2" fmla="*/ 1230 h 43656"/>
                <a:gd name="connsiteX3" fmla="*/ 1220 w 43295"/>
                <a:gd name="connsiteY3" fmla="*/ 22621 h 43656"/>
                <a:gd name="connsiteX4" fmla="*/ 22435 w 43295"/>
                <a:gd name="connsiteY4" fmla="*/ 44251 h 43656"/>
                <a:gd name="connsiteX5" fmla="*/ 22435 w 43295"/>
                <a:gd name="connsiteY5" fmla="*/ 44251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295" h="43656">
                  <a:moveTo>
                    <a:pt x="22435" y="44251"/>
                  </a:moveTo>
                  <a:cubicBezTo>
                    <a:pt x="34215" y="44316"/>
                    <a:pt x="43819" y="34739"/>
                    <a:pt x="43886" y="22859"/>
                  </a:cubicBezTo>
                  <a:cubicBezTo>
                    <a:pt x="43949" y="10980"/>
                    <a:pt x="34451" y="1296"/>
                    <a:pt x="22671" y="1230"/>
                  </a:cubicBezTo>
                  <a:cubicBezTo>
                    <a:pt x="10891" y="1164"/>
                    <a:pt x="1287" y="10741"/>
                    <a:pt x="1220" y="22621"/>
                  </a:cubicBezTo>
                  <a:cubicBezTo>
                    <a:pt x="1153" y="34501"/>
                    <a:pt x="10651" y="44185"/>
                    <a:pt x="22435" y="44251"/>
                  </a:cubicBezTo>
                  <a:cubicBezTo>
                    <a:pt x="22435" y="44251"/>
                    <a:pt x="22435" y="44251"/>
                    <a:pt x="22435" y="4425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71D8A94-2E75-440C-BEA5-C43897F44FE2}"/>
                </a:ext>
              </a:extLst>
            </p:cNvPr>
            <p:cNvSpPr/>
            <p:nvPr/>
          </p:nvSpPr>
          <p:spPr>
            <a:xfrm>
              <a:off x="8058599" y="4234795"/>
              <a:ext cx="39360" cy="95250"/>
            </a:xfrm>
            <a:custGeom>
              <a:avLst/>
              <a:gdLst>
                <a:gd name="connsiteX0" fmla="*/ 36881 w 39359"/>
                <a:gd name="connsiteY0" fmla="*/ 1253 h 95250"/>
                <a:gd name="connsiteX1" fmla="*/ 6653 w 39359"/>
                <a:gd name="connsiteY1" fmla="*/ 1253 h 95250"/>
                <a:gd name="connsiteX2" fmla="*/ 1221 w 39359"/>
                <a:gd name="connsiteY2" fmla="*/ 7007 h 95250"/>
                <a:gd name="connsiteX3" fmla="*/ 1221 w 39359"/>
                <a:gd name="connsiteY3" fmla="*/ 90113 h 95250"/>
                <a:gd name="connsiteX4" fmla="*/ 6377 w 39359"/>
                <a:gd name="connsiteY4" fmla="*/ 96146 h 95250"/>
                <a:gd name="connsiteX5" fmla="*/ 20507 w 39359"/>
                <a:gd name="connsiteY5" fmla="*/ 96146 h 95250"/>
                <a:gd name="connsiteX6" fmla="*/ 41801 w 39359"/>
                <a:gd name="connsiteY6" fmla="*/ 74238 h 95250"/>
                <a:gd name="connsiteX7" fmla="*/ 41801 w 39359"/>
                <a:gd name="connsiteY7" fmla="*/ 6372 h 95250"/>
                <a:gd name="connsiteX8" fmla="*/ 36881 w 39359"/>
                <a:gd name="connsiteY8" fmla="*/ 125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95250">
                  <a:moveTo>
                    <a:pt x="36881" y="1253"/>
                  </a:moveTo>
                  <a:cubicBezTo>
                    <a:pt x="26805" y="1253"/>
                    <a:pt x="16729" y="1531"/>
                    <a:pt x="6653" y="1253"/>
                  </a:cubicBezTo>
                  <a:cubicBezTo>
                    <a:pt x="2166" y="1253"/>
                    <a:pt x="1182" y="2880"/>
                    <a:pt x="1221" y="7007"/>
                  </a:cubicBezTo>
                  <a:lnTo>
                    <a:pt x="1221" y="90113"/>
                  </a:lnTo>
                  <a:cubicBezTo>
                    <a:pt x="1221" y="94082"/>
                    <a:pt x="2874" y="95947"/>
                    <a:pt x="6377" y="96146"/>
                  </a:cubicBezTo>
                  <a:cubicBezTo>
                    <a:pt x="11077" y="96562"/>
                    <a:pt x="15808" y="96562"/>
                    <a:pt x="20507" y="96146"/>
                  </a:cubicBezTo>
                  <a:cubicBezTo>
                    <a:pt x="33653" y="94598"/>
                    <a:pt x="41761" y="86184"/>
                    <a:pt x="41801" y="74238"/>
                  </a:cubicBezTo>
                  <a:lnTo>
                    <a:pt x="41801" y="6372"/>
                  </a:lnTo>
                  <a:cubicBezTo>
                    <a:pt x="41919" y="2642"/>
                    <a:pt x="40777" y="1015"/>
                    <a:pt x="36881" y="1253"/>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0420BA0F-AD7F-41AE-BB83-08BEC2DCBC77}"/>
                </a:ext>
              </a:extLst>
            </p:cNvPr>
            <p:cNvSpPr/>
            <p:nvPr/>
          </p:nvSpPr>
          <p:spPr>
            <a:xfrm>
              <a:off x="8058462" y="4180569"/>
              <a:ext cx="35424" cy="43656"/>
            </a:xfrm>
            <a:custGeom>
              <a:avLst/>
              <a:gdLst>
                <a:gd name="connsiteX0" fmla="*/ 1397 w 35423"/>
                <a:gd name="connsiteY0" fmla="*/ 34880 h 43656"/>
                <a:gd name="connsiteX1" fmla="*/ 5687 w 35423"/>
                <a:gd name="connsiteY1" fmla="*/ 41707 h 43656"/>
                <a:gd name="connsiteX2" fmla="*/ 34321 w 35423"/>
                <a:gd name="connsiteY2" fmla="*/ 32301 h 43656"/>
                <a:gd name="connsiteX3" fmla="*/ 35128 w 35423"/>
                <a:gd name="connsiteY3" fmla="*/ 14640 h 43656"/>
                <a:gd name="connsiteX4" fmla="*/ 15448 w 35423"/>
                <a:gd name="connsiteY4" fmla="*/ 1305 h 43656"/>
                <a:gd name="connsiteX5" fmla="*/ 12536 w 35423"/>
                <a:gd name="connsiteY5" fmla="*/ 1305 h 43656"/>
                <a:gd name="connsiteX6" fmla="*/ 1279 w 35423"/>
                <a:gd name="connsiteY6" fmla="*/ 13211 h 43656"/>
                <a:gd name="connsiteX7" fmla="*/ 1397 w 35423"/>
                <a:gd name="connsiteY7" fmla="*/ 34880 h 4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23" h="43656">
                  <a:moveTo>
                    <a:pt x="1397" y="34880"/>
                  </a:moveTo>
                  <a:cubicBezTo>
                    <a:pt x="1114" y="37877"/>
                    <a:pt x="2877" y="40687"/>
                    <a:pt x="5687" y="41707"/>
                  </a:cubicBezTo>
                  <a:cubicBezTo>
                    <a:pt x="16169" y="47082"/>
                    <a:pt x="28988" y="42871"/>
                    <a:pt x="34321" y="32301"/>
                  </a:cubicBezTo>
                  <a:cubicBezTo>
                    <a:pt x="37092" y="26804"/>
                    <a:pt x="37387" y="20371"/>
                    <a:pt x="35128" y="14640"/>
                  </a:cubicBezTo>
                  <a:cubicBezTo>
                    <a:pt x="32011" y="6457"/>
                    <a:pt x="24139" y="1123"/>
                    <a:pt x="15448" y="1305"/>
                  </a:cubicBezTo>
                  <a:cubicBezTo>
                    <a:pt x="14480" y="1205"/>
                    <a:pt x="13504" y="1205"/>
                    <a:pt x="12536" y="1305"/>
                  </a:cubicBezTo>
                  <a:cubicBezTo>
                    <a:pt x="3995" y="3130"/>
                    <a:pt x="728" y="4678"/>
                    <a:pt x="1279" y="13211"/>
                  </a:cubicBezTo>
                  <a:cubicBezTo>
                    <a:pt x="1696" y="20427"/>
                    <a:pt x="1735" y="27660"/>
                    <a:pt x="1397" y="34880"/>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9FABA4A-A457-4F8C-9AE8-0C9475BA9103}"/>
                </a:ext>
              </a:extLst>
            </p:cNvPr>
            <p:cNvSpPr/>
            <p:nvPr/>
          </p:nvSpPr>
          <p:spPr>
            <a:xfrm>
              <a:off x="7949850" y="4210767"/>
              <a:ext cx="62975" cy="87313"/>
            </a:xfrm>
            <a:custGeom>
              <a:avLst/>
              <a:gdLst>
                <a:gd name="connsiteX0" fmla="*/ 63959 w 62975"/>
                <a:gd name="connsiteY0" fmla="*/ 1230 h 87312"/>
                <a:gd name="connsiteX1" fmla="*/ 58094 w 62975"/>
                <a:gd name="connsiteY1" fmla="*/ 1230 h 87312"/>
                <a:gd name="connsiteX2" fmla="*/ 12477 w 62975"/>
                <a:gd name="connsiteY2" fmla="*/ 4008 h 87312"/>
                <a:gd name="connsiteX3" fmla="*/ 1220 w 62975"/>
                <a:gd name="connsiteY3" fmla="*/ 16510 h 87312"/>
                <a:gd name="connsiteX4" fmla="*/ 4880 w 62975"/>
                <a:gd name="connsiteY4" fmla="*/ 20201 h 87312"/>
                <a:gd name="connsiteX5" fmla="*/ 18459 w 62975"/>
                <a:gd name="connsiteY5" fmla="*/ 19327 h 87312"/>
                <a:gd name="connsiteX6" fmla="*/ 24717 w 62975"/>
                <a:gd name="connsiteY6" fmla="*/ 25162 h 87312"/>
                <a:gd name="connsiteX7" fmla="*/ 24717 w 62975"/>
                <a:gd name="connsiteY7" fmla="*/ 81677 h 87312"/>
                <a:gd name="connsiteX8" fmla="*/ 24954 w 62975"/>
                <a:gd name="connsiteY8" fmla="*/ 86836 h 87312"/>
                <a:gd name="connsiteX9" fmla="*/ 35148 w 62975"/>
                <a:gd name="connsiteY9" fmla="*/ 87868 h 87312"/>
                <a:gd name="connsiteX10" fmla="*/ 40973 w 62975"/>
                <a:gd name="connsiteY10" fmla="*/ 82708 h 87312"/>
                <a:gd name="connsiteX11" fmla="*/ 40973 w 62975"/>
                <a:gd name="connsiteY11" fmla="*/ 23693 h 87312"/>
                <a:gd name="connsiteX12" fmla="*/ 46286 w 62975"/>
                <a:gd name="connsiteY12" fmla="*/ 18256 h 87312"/>
                <a:gd name="connsiteX13" fmla="*/ 64038 w 62975"/>
                <a:gd name="connsiteY13" fmla="*/ 17621 h 8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975" h="87312">
                  <a:moveTo>
                    <a:pt x="63959" y="1230"/>
                  </a:moveTo>
                  <a:lnTo>
                    <a:pt x="58094" y="1230"/>
                  </a:lnTo>
                  <a:cubicBezTo>
                    <a:pt x="42902" y="2143"/>
                    <a:pt x="27709" y="3373"/>
                    <a:pt x="12477" y="4008"/>
                  </a:cubicBezTo>
                  <a:cubicBezTo>
                    <a:pt x="-945" y="4603"/>
                    <a:pt x="1535" y="3572"/>
                    <a:pt x="1220" y="16510"/>
                  </a:cubicBezTo>
                  <a:cubicBezTo>
                    <a:pt x="1220" y="19208"/>
                    <a:pt x="2007" y="20478"/>
                    <a:pt x="4880" y="20201"/>
                  </a:cubicBezTo>
                  <a:cubicBezTo>
                    <a:pt x="9367" y="19843"/>
                    <a:pt x="13933" y="19804"/>
                    <a:pt x="18459" y="19327"/>
                  </a:cubicBezTo>
                  <a:cubicBezTo>
                    <a:pt x="22986" y="18851"/>
                    <a:pt x="24757" y="20161"/>
                    <a:pt x="24717" y="25162"/>
                  </a:cubicBezTo>
                  <a:cubicBezTo>
                    <a:pt x="24442" y="43973"/>
                    <a:pt x="24717" y="62825"/>
                    <a:pt x="24717" y="81677"/>
                  </a:cubicBezTo>
                  <a:cubicBezTo>
                    <a:pt x="24678" y="83400"/>
                    <a:pt x="24757" y="85124"/>
                    <a:pt x="24954" y="86836"/>
                  </a:cubicBezTo>
                  <a:cubicBezTo>
                    <a:pt x="28890" y="87193"/>
                    <a:pt x="31960" y="87392"/>
                    <a:pt x="35148" y="87868"/>
                  </a:cubicBezTo>
                  <a:cubicBezTo>
                    <a:pt x="40579" y="88622"/>
                    <a:pt x="40973" y="88384"/>
                    <a:pt x="40973" y="82708"/>
                  </a:cubicBezTo>
                  <a:lnTo>
                    <a:pt x="40973" y="23693"/>
                  </a:lnTo>
                  <a:cubicBezTo>
                    <a:pt x="40973" y="19724"/>
                    <a:pt x="42154" y="18177"/>
                    <a:pt x="46286" y="18256"/>
                  </a:cubicBezTo>
                  <a:cubicBezTo>
                    <a:pt x="52190" y="18256"/>
                    <a:pt x="58094" y="17859"/>
                    <a:pt x="64038" y="17621"/>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36C21E7-CD39-4780-9FB0-D9F597B4FC4F}"/>
                </a:ext>
              </a:extLst>
            </p:cNvPr>
            <p:cNvSpPr/>
            <p:nvPr/>
          </p:nvSpPr>
          <p:spPr>
            <a:xfrm>
              <a:off x="11548500" y="4198305"/>
              <a:ext cx="15744" cy="15875"/>
            </a:xfrm>
            <a:custGeom>
              <a:avLst/>
              <a:gdLst>
                <a:gd name="connsiteX0" fmla="*/ 1220 w 15743"/>
                <a:gd name="connsiteY0" fmla="*/ 1230 h 15875"/>
                <a:gd name="connsiteX1" fmla="*/ 16019 w 15743"/>
                <a:gd name="connsiteY1" fmla="*/ 1230 h 15875"/>
                <a:gd name="connsiteX2" fmla="*/ 16019 w 15743"/>
                <a:gd name="connsiteY2" fmla="*/ 16192 h 15875"/>
                <a:gd name="connsiteX3" fmla="*/ 1220 w 15743"/>
                <a:gd name="connsiteY3" fmla="*/ 16192 h 15875"/>
              </a:gdLst>
              <a:ahLst/>
              <a:cxnLst>
                <a:cxn ang="0">
                  <a:pos x="connsiteX0" y="connsiteY0"/>
                </a:cxn>
                <a:cxn ang="0">
                  <a:pos x="connsiteX1" y="connsiteY1"/>
                </a:cxn>
                <a:cxn ang="0">
                  <a:pos x="connsiteX2" y="connsiteY2"/>
                </a:cxn>
                <a:cxn ang="0">
                  <a:pos x="connsiteX3" y="connsiteY3"/>
                </a:cxn>
              </a:cxnLst>
              <a:rect l="l" t="t" r="r" b="b"/>
              <a:pathLst>
                <a:path w="15743" h="15875">
                  <a:moveTo>
                    <a:pt x="1220" y="1230"/>
                  </a:moveTo>
                  <a:lnTo>
                    <a:pt x="16019" y="1230"/>
                  </a:lnTo>
                  <a:lnTo>
                    <a:pt x="16019" y="16192"/>
                  </a:lnTo>
                  <a:lnTo>
                    <a:pt x="1220" y="16192"/>
                  </a:ln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1FF0CF7-C1F2-4F0A-AE09-E779774C6CF9}"/>
                </a:ext>
              </a:extLst>
            </p:cNvPr>
            <p:cNvSpPr/>
            <p:nvPr/>
          </p:nvSpPr>
          <p:spPr>
            <a:xfrm>
              <a:off x="11459036" y="4136710"/>
              <a:ext cx="192862" cy="226219"/>
            </a:xfrm>
            <a:custGeom>
              <a:avLst/>
              <a:gdLst>
                <a:gd name="connsiteX0" fmla="*/ 152754 w 192861"/>
                <a:gd name="connsiteY0" fmla="*/ 1230 h 226218"/>
                <a:gd name="connsiteX1" fmla="*/ 43413 w 192861"/>
                <a:gd name="connsiteY1" fmla="*/ 1230 h 226218"/>
                <a:gd name="connsiteX2" fmla="*/ 1220 w 192861"/>
                <a:gd name="connsiteY2" fmla="*/ 43894 h 226218"/>
                <a:gd name="connsiteX3" fmla="*/ 1220 w 192861"/>
                <a:gd name="connsiteY3" fmla="*/ 154186 h 226218"/>
                <a:gd name="connsiteX4" fmla="*/ 43571 w 192861"/>
                <a:gd name="connsiteY4" fmla="*/ 196889 h 226218"/>
                <a:gd name="connsiteX5" fmla="*/ 79939 w 192861"/>
                <a:gd name="connsiteY5" fmla="*/ 196889 h 226218"/>
                <a:gd name="connsiteX6" fmla="*/ 98044 w 192861"/>
                <a:gd name="connsiteY6" fmla="*/ 226099 h 226218"/>
                <a:gd name="connsiteX7" fmla="*/ 116150 w 192861"/>
                <a:gd name="connsiteY7" fmla="*/ 196889 h 226218"/>
                <a:gd name="connsiteX8" fmla="*/ 152911 w 192861"/>
                <a:gd name="connsiteY8" fmla="*/ 196889 h 226218"/>
                <a:gd name="connsiteX9" fmla="*/ 195262 w 192861"/>
                <a:gd name="connsiteY9" fmla="*/ 154186 h 226218"/>
                <a:gd name="connsiteX10" fmla="*/ 195262 w 192861"/>
                <a:gd name="connsiteY10" fmla="*/ 154186 h 226218"/>
                <a:gd name="connsiteX11" fmla="*/ 195262 w 192861"/>
                <a:gd name="connsiteY11" fmla="*/ 43894 h 226218"/>
                <a:gd name="connsiteX12" fmla="*/ 152951 w 192861"/>
                <a:gd name="connsiteY12" fmla="*/ 1230 h 226218"/>
                <a:gd name="connsiteX13" fmla="*/ 59000 w 192861"/>
                <a:gd name="connsiteY13" fmla="*/ 77747 h 226218"/>
                <a:gd name="connsiteX14" fmla="*/ 74743 w 192861"/>
                <a:gd name="connsiteY14" fmla="*/ 77747 h 226218"/>
                <a:gd name="connsiteX15" fmla="*/ 74743 w 192861"/>
                <a:gd name="connsiteY15" fmla="*/ 62825 h 226218"/>
                <a:gd name="connsiteX16" fmla="*/ 59000 w 192861"/>
                <a:gd name="connsiteY16" fmla="*/ 62825 h 226218"/>
                <a:gd name="connsiteX17" fmla="*/ 59000 w 192861"/>
                <a:gd name="connsiteY17" fmla="*/ 46712 h 226218"/>
                <a:gd name="connsiteX18" fmla="*/ 74743 w 192861"/>
                <a:gd name="connsiteY18" fmla="*/ 46712 h 226218"/>
                <a:gd name="connsiteX19" fmla="*/ 74743 w 192861"/>
                <a:gd name="connsiteY19" fmla="*/ 30837 h 226218"/>
                <a:gd name="connsiteX20" fmla="*/ 90723 w 192861"/>
                <a:gd name="connsiteY20" fmla="*/ 30837 h 226218"/>
                <a:gd name="connsiteX21" fmla="*/ 90723 w 192861"/>
                <a:gd name="connsiteY21" fmla="*/ 46712 h 226218"/>
                <a:gd name="connsiteX22" fmla="*/ 105523 w 192861"/>
                <a:gd name="connsiteY22" fmla="*/ 46712 h 226218"/>
                <a:gd name="connsiteX23" fmla="*/ 105523 w 192861"/>
                <a:gd name="connsiteY23" fmla="*/ 30837 h 226218"/>
                <a:gd name="connsiteX24" fmla="*/ 121502 w 192861"/>
                <a:gd name="connsiteY24" fmla="*/ 30837 h 226218"/>
                <a:gd name="connsiteX25" fmla="*/ 121502 w 192861"/>
                <a:gd name="connsiteY25" fmla="*/ 46712 h 226218"/>
                <a:gd name="connsiteX26" fmla="*/ 137246 w 192861"/>
                <a:gd name="connsiteY26" fmla="*/ 46712 h 226218"/>
                <a:gd name="connsiteX27" fmla="*/ 137246 w 192861"/>
                <a:gd name="connsiteY27" fmla="*/ 62825 h 226218"/>
                <a:gd name="connsiteX28" fmla="*/ 121502 w 192861"/>
                <a:gd name="connsiteY28" fmla="*/ 62825 h 226218"/>
                <a:gd name="connsiteX29" fmla="*/ 121502 w 192861"/>
                <a:gd name="connsiteY29" fmla="*/ 77747 h 226218"/>
                <a:gd name="connsiteX30" fmla="*/ 137246 w 192861"/>
                <a:gd name="connsiteY30" fmla="*/ 77747 h 226218"/>
                <a:gd name="connsiteX31" fmla="*/ 137246 w 192861"/>
                <a:gd name="connsiteY31" fmla="*/ 94019 h 226218"/>
                <a:gd name="connsiteX32" fmla="*/ 121502 w 192861"/>
                <a:gd name="connsiteY32" fmla="*/ 94019 h 226218"/>
                <a:gd name="connsiteX33" fmla="*/ 121502 w 192861"/>
                <a:gd name="connsiteY33" fmla="*/ 109894 h 226218"/>
                <a:gd name="connsiteX34" fmla="*/ 105523 w 192861"/>
                <a:gd name="connsiteY34" fmla="*/ 109894 h 226218"/>
                <a:gd name="connsiteX35" fmla="*/ 105523 w 192861"/>
                <a:gd name="connsiteY35" fmla="*/ 94019 h 226218"/>
                <a:gd name="connsiteX36" fmla="*/ 90723 w 192861"/>
                <a:gd name="connsiteY36" fmla="*/ 94019 h 226218"/>
                <a:gd name="connsiteX37" fmla="*/ 90723 w 192861"/>
                <a:gd name="connsiteY37" fmla="*/ 109894 h 226218"/>
                <a:gd name="connsiteX38" fmla="*/ 74743 w 192861"/>
                <a:gd name="connsiteY38" fmla="*/ 109894 h 226218"/>
                <a:gd name="connsiteX39" fmla="*/ 74743 w 192861"/>
                <a:gd name="connsiteY39" fmla="*/ 94019 h 226218"/>
                <a:gd name="connsiteX40" fmla="*/ 59000 w 192861"/>
                <a:gd name="connsiteY40" fmla="*/ 94019 h 226218"/>
                <a:gd name="connsiteX41" fmla="*/ 171410 w 192861"/>
                <a:gd name="connsiteY41" fmla="*/ 127079 h 226218"/>
                <a:gd name="connsiteX42" fmla="*/ 100209 w 192861"/>
                <a:gd name="connsiteY42" fmla="*/ 167163 h 226218"/>
                <a:gd name="connsiteX43" fmla="*/ 96273 w 192861"/>
                <a:gd name="connsiteY43" fmla="*/ 167163 h 226218"/>
                <a:gd name="connsiteX44" fmla="*/ 24836 w 192861"/>
                <a:gd name="connsiteY44" fmla="*/ 127079 h 226218"/>
                <a:gd name="connsiteX45" fmla="*/ 23497 w 192861"/>
                <a:gd name="connsiteY45" fmla="*/ 121642 h 226218"/>
                <a:gd name="connsiteX46" fmla="*/ 26961 w 192861"/>
                <a:gd name="connsiteY46" fmla="*/ 115014 h 226218"/>
                <a:gd name="connsiteX47" fmla="*/ 30897 w 192861"/>
                <a:gd name="connsiteY47" fmla="*/ 113427 h 226218"/>
                <a:gd name="connsiteX48" fmla="*/ 43295 w 192861"/>
                <a:gd name="connsiteY48" fmla="*/ 121364 h 226218"/>
                <a:gd name="connsiteX49" fmla="*/ 138813 w 192861"/>
                <a:gd name="connsiteY49" fmla="*/ 135342 h 226218"/>
                <a:gd name="connsiteX50" fmla="*/ 152675 w 192861"/>
                <a:gd name="connsiteY50" fmla="*/ 121364 h 226218"/>
                <a:gd name="connsiteX51" fmla="*/ 165073 w 192861"/>
                <a:gd name="connsiteY51" fmla="*/ 113427 h 226218"/>
                <a:gd name="connsiteX52" fmla="*/ 169009 w 192861"/>
                <a:gd name="connsiteY52" fmla="*/ 115014 h 226218"/>
                <a:gd name="connsiteX53" fmla="*/ 172512 w 192861"/>
                <a:gd name="connsiteY53" fmla="*/ 121642 h 226218"/>
                <a:gd name="connsiteX54" fmla="*/ 171410 w 192861"/>
                <a:gd name="connsiteY54" fmla="*/ 127079 h 226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2861" h="226218">
                  <a:moveTo>
                    <a:pt x="152754" y="1230"/>
                  </a:moveTo>
                  <a:lnTo>
                    <a:pt x="43413" y="1230"/>
                  </a:lnTo>
                  <a:cubicBezTo>
                    <a:pt x="20093" y="1297"/>
                    <a:pt x="1220" y="20379"/>
                    <a:pt x="1220" y="43894"/>
                  </a:cubicBezTo>
                  <a:lnTo>
                    <a:pt x="1220" y="154186"/>
                  </a:lnTo>
                  <a:cubicBezTo>
                    <a:pt x="1220" y="177772"/>
                    <a:pt x="20179" y="196889"/>
                    <a:pt x="43571" y="196889"/>
                  </a:cubicBezTo>
                  <a:lnTo>
                    <a:pt x="79939" y="196889"/>
                  </a:lnTo>
                  <a:lnTo>
                    <a:pt x="98044" y="226099"/>
                  </a:lnTo>
                  <a:lnTo>
                    <a:pt x="116150" y="196889"/>
                  </a:lnTo>
                  <a:lnTo>
                    <a:pt x="152911" y="196889"/>
                  </a:lnTo>
                  <a:cubicBezTo>
                    <a:pt x="176303" y="196889"/>
                    <a:pt x="195262" y="177772"/>
                    <a:pt x="195262" y="154186"/>
                  </a:cubicBezTo>
                  <a:lnTo>
                    <a:pt x="195262" y="154186"/>
                  </a:lnTo>
                  <a:lnTo>
                    <a:pt x="195262" y="43894"/>
                  </a:lnTo>
                  <a:cubicBezTo>
                    <a:pt x="195262" y="20332"/>
                    <a:pt x="176318" y="1230"/>
                    <a:pt x="152951" y="1230"/>
                  </a:cubicBezTo>
                  <a:close/>
                  <a:moveTo>
                    <a:pt x="59000" y="77747"/>
                  </a:moveTo>
                  <a:lnTo>
                    <a:pt x="74743" y="77747"/>
                  </a:lnTo>
                  <a:lnTo>
                    <a:pt x="74743" y="62825"/>
                  </a:lnTo>
                  <a:lnTo>
                    <a:pt x="59000" y="62825"/>
                  </a:lnTo>
                  <a:lnTo>
                    <a:pt x="59000" y="46712"/>
                  </a:lnTo>
                  <a:lnTo>
                    <a:pt x="74743" y="46712"/>
                  </a:lnTo>
                  <a:lnTo>
                    <a:pt x="74743" y="30837"/>
                  </a:lnTo>
                  <a:lnTo>
                    <a:pt x="90723" y="30837"/>
                  </a:lnTo>
                  <a:lnTo>
                    <a:pt x="90723" y="46712"/>
                  </a:lnTo>
                  <a:lnTo>
                    <a:pt x="105523" y="46712"/>
                  </a:lnTo>
                  <a:lnTo>
                    <a:pt x="105523" y="30837"/>
                  </a:lnTo>
                  <a:lnTo>
                    <a:pt x="121502" y="30837"/>
                  </a:lnTo>
                  <a:lnTo>
                    <a:pt x="121502" y="46712"/>
                  </a:lnTo>
                  <a:lnTo>
                    <a:pt x="137246" y="46712"/>
                  </a:lnTo>
                  <a:lnTo>
                    <a:pt x="137246" y="62825"/>
                  </a:lnTo>
                  <a:lnTo>
                    <a:pt x="121502" y="62825"/>
                  </a:lnTo>
                  <a:lnTo>
                    <a:pt x="121502" y="77747"/>
                  </a:lnTo>
                  <a:lnTo>
                    <a:pt x="137246" y="77747"/>
                  </a:lnTo>
                  <a:lnTo>
                    <a:pt x="137246" y="94019"/>
                  </a:lnTo>
                  <a:lnTo>
                    <a:pt x="121502" y="94019"/>
                  </a:lnTo>
                  <a:lnTo>
                    <a:pt x="121502" y="109894"/>
                  </a:lnTo>
                  <a:lnTo>
                    <a:pt x="105523" y="109894"/>
                  </a:lnTo>
                  <a:lnTo>
                    <a:pt x="105523" y="94019"/>
                  </a:lnTo>
                  <a:lnTo>
                    <a:pt x="90723" y="94019"/>
                  </a:lnTo>
                  <a:lnTo>
                    <a:pt x="90723" y="109894"/>
                  </a:lnTo>
                  <a:lnTo>
                    <a:pt x="74743" y="109894"/>
                  </a:lnTo>
                  <a:lnTo>
                    <a:pt x="74743" y="94019"/>
                  </a:lnTo>
                  <a:lnTo>
                    <a:pt x="59000" y="94019"/>
                  </a:lnTo>
                  <a:close/>
                  <a:moveTo>
                    <a:pt x="171410" y="127079"/>
                  </a:moveTo>
                  <a:cubicBezTo>
                    <a:pt x="156371" y="152189"/>
                    <a:pt x="129300" y="167429"/>
                    <a:pt x="100209" y="167163"/>
                  </a:cubicBezTo>
                  <a:lnTo>
                    <a:pt x="96273" y="167163"/>
                  </a:lnTo>
                  <a:cubicBezTo>
                    <a:pt x="67100" y="167501"/>
                    <a:pt x="39930" y="152253"/>
                    <a:pt x="24836" y="127079"/>
                  </a:cubicBezTo>
                  <a:cubicBezTo>
                    <a:pt x="24017" y="125380"/>
                    <a:pt x="23560" y="123527"/>
                    <a:pt x="23497" y="121642"/>
                  </a:cubicBezTo>
                  <a:cubicBezTo>
                    <a:pt x="23482" y="118987"/>
                    <a:pt x="24780" y="116502"/>
                    <a:pt x="26961" y="115014"/>
                  </a:cubicBezTo>
                  <a:cubicBezTo>
                    <a:pt x="28138" y="114196"/>
                    <a:pt x="29484" y="113653"/>
                    <a:pt x="30897" y="113427"/>
                  </a:cubicBezTo>
                  <a:cubicBezTo>
                    <a:pt x="36958" y="112792"/>
                    <a:pt x="40422" y="116760"/>
                    <a:pt x="43295" y="121364"/>
                  </a:cubicBezTo>
                  <a:cubicBezTo>
                    <a:pt x="65844" y="151820"/>
                    <a:pt x="108608" y="158079"/>
                    <a:pt x="138813" y="135342"/>
                  </a:cubicBezTo>
                  <a:cubicBezTo>
                    <a:pt x="144075" y="131377"/>
                    <a:pt x="148747" y="126670"/>
                    <a:pt x="152675" y="121364"/>
                  </a:cubicBezTo>
                  <a:cubicBezTo>
                    <a:pt x="155548" y="116840"/>
                    <a:pt x="159170" y="112871"/>
                    <a:pt x="165073" y="113427"/>
                  </a:cubicBezTo>
                  <a:cubicBezTo>
                    <a:pt x="166487" y="113653"/>
                    <a:pt x="167833" y="114196"/>
                    <a:pt x="169009" y="115014"/>
                  </a:cubicBezTo>
                  <a:cubicBezTo>
                    <a:pt x="171280" y="116419"/>
                    <a:pt x="172623" y="118955"/>
                    <a:pt x="172512" y="121642"/>
                  </a:cubicBezTo>
                  <a:cubicBezTo>
                    <a:pt x="172607" y="123519"/>
                    <a:pt x="172225" y="125388"/>
                    <a:pt x="171410" y="127079"/>
                  </a:cubicBezTo>
                  <a:close/>
                </a:path>
              </a:pathLst>
            </a:custGeom>
            <a:solidFill>
              <a:schemeClr val="bg1"/>
            </a:solidFill>
            <a:ln w="39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61BF5420-64F0-414E-A809-0B49D084746C}"/>
              </a:ext>
            </a:extLst>
          </p:cNvPr>
          <p:cNvGrpSpPr/>
          <p:nvPr/>
        </p:nvGrpSpPr>
        <p:grpSpPr>
          <a:xfrm>
            <a:off x="387696" y="4082353"/>
            <a:ext cx="2628972" cy="474256"/>
            <a:chOff x="4384576" y="2783103"/>
            <a:chExt cx="2628972" cy="474256"/>
          </a:xfrm>
        </p:grpSpPr>
        <p:sp>
          <p:nvSpPr>
            <p:cNvPr id="41" name="TextBox 40">
              <a:extLst>
                <a:ext uri="{FF2B5EF4-FFF2-40B4-BE49-F238E27FC236}">
                  <a16:creationId xmlns:a16="http://schemas.microsoft.com/office/drawing/2014/main" id="{860E79A0-E5DD-45B0-933F-52C7186141AC}"/>
                </a:ext>
              </a:extLst>
            </p:cNvPr>
            <p:cNvSpPr txBox="1"/>
            <p:nvPr/>
          </p:nvSpPr>
          <p:spPr>
            <a:xfrm>
              <a:off x="4384576" y="3103471"/>
              <a:ext cx="348725"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Vision</a:t>
              </a:r>
            </a:p>
          </p:txBody>
        </p:sp>
        <p:sp>
          <p:nvSpPr>
            <p:cNvPr id="42" name="TextBox 41">
              <a:extLst>
                <a:ext uri="{FF2B5EF4-FFF2-40B4-BE49-F238E27FC236}">
                  <a16:creationId xmlns:a16="http://schemas.microsoft.com/office/drawing/2014/main" id="{8A75063C-B8D9-45EB-A7C2-67F647E0952D}"/>
                </a:ext>
              </a:extLst>
            </p:cNvPr>
            <p:cNvSpPr txBox="1"/>
            <p:nvPr/>
          </p:nvSpPr>
          <p:spPr>
            <a:xfrm>
              <a:off x="5014024"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Speech</a:t>
              </a:r>
            </a:p>
          </p:txBody>
        </p:sp>
        <p:sp>
          <p:nvSpPr>
            <p:cNvPr id="43" name="TextBox 42">
              <a:extLst>
                <a:ext uri="{FF2B5EF4-FFF2-40B4-BE49-F238E27FC236}">
                  <a16:creationId xmlns:a16="http://schemas.microsoft.com/office/drawing/2014/main" id="{CBF14126-1CB7-454B-BC2E-FDBFD7F6A692}"/>
                </a:ext>
              </a:extLst>
            </p:cNvPr>
            <p:cNvSpPr txBox="1"/>
            <p:nvPr/>
          </p:nvSpPr>
          <p:spPr>
            <a:xfrm>
              <a:off x="5668665" y="3103471"/>
              <a:ext cx="664970"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Language</a:t>
              </a:r>
            </a:p>
          </p:txBody>
        </p:sp>
        <p:sp>
          <p:nvSpPr>
            <p:cNvPr id="44" name="TextBox 43">
              <a:extLst>
                <a:ext uri="{FF2B5EF4-FFF2-40B4-BE49-F238E27FC236}">
                  <a16:creationId xmlns:a16="http://schemas.microsoft.com/office/drawing/2014/main" id="{B0829579-BE2F-4DE6-AF9E-7D2E41D01DC6}"/>
                </a:ext>
              </a:extLst>
            </p:cNvPr>
            <p:cNvSpPr txBox="1"/>
            <p:nvPr/>
          </p:nvSpPr>
          <p:spPr>
            <a:xfrm>
              <a:off x="6484226" y="3103471"/>
              <a:ext cx="529322" cy="153888"/>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8D4"/>
                  </a:solidFill>
                  <a:effectLst/>
                  <a:uLnTx/>
                  <a:uFillTx/>
                  <a:latin typeface="Segoe UI" panose="020B0502040204020203" pitchFamily="34" charset="0"/>
                  <a:ea typeface="+mn-ea"/>
                  <a:cs typeface="Segoe UI" panose="020B0502040204020203" pitchFamily="34" charset="0"/>
                </a:rPr>
                <a:t>Search</a:t>
              </a:r>
            </a:p>
          </p:txBody>
        </p:sp>
        <p:sp>
          <p:nvSpPr>
            <p:cNvPr id="45" name="Graphic 569">
              <a:extLst>
                <a:ext uri="{FF2B5EF4-FFF2-40B4-BE49-F238E27FC236}">
                  <a16:creationId xmlns:a16="http://schemas.microsoft.com/office/drawing/2014/main" id="{A24EEE35-AB7E-4967-9B89-D0E9466D74BA}"/>
                </a:ext>
              </a:extLst>
            </p:cNvPr>
            <p:cNvSpPr/>
            <p:nvPr/>
          </p:nvSpPr>
          <p:spPr>
            <a:xfrm>
              <a:off x="5838933" y="2783103"/>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accent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Rounded Rectangular Callout 243">
              <a:extLst>
                <a:ext uri="{FF2B5EF4-FFF2-40B4-BE49-F238E27FC236}">
                  <a16:creationId xmlns:a16="http://schemas.microsoft.com/office/drawing/2014/main" id="{1A8A5A03-D4D8-44EE-98B6-C2504837AA8D}"/>
                </a:ext>
              </a:extLst>
            </p:cNvPr>
            <p:cNvSpPr/>
            <p:nvPr/>
          </p:nvSpPr>
          <p:spPr bwMode="auto">
            <a:xfrm>
              <a:off x="5160605" y="2841484"/>
              <a:ext cx="247382" cy="165746"/>
            </a:xfrm>
            <a:prstGeom prst="wedgeRoundRectCallout">
              <a:avLst>
                <a:gd name="adj1" fmla="val 30853"/>
                <a:gd name="adj2" fmla="val 79643"/>
                <a:gd name="adj3" fmla="val 16667"/>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grpSp>
          <p:nvGrpSpPr>
            <p:cNvPr id="47" name="Group 46">
              <a:extLst>
                <a:ext uri="{FF2B5EF4-FFF2-40B4-BE49-F238E27FC236}">
                  <a16:creationId xmlns:a16="http://schemas.microsoft.com/office/drawing/2014/main" id="{26022661-25FF-46B7-BD57-A91132B197B4}"/>
                </a:ext>
              </a:extLst>
            </p:cNvPr>
            <p:cNvGrpSpPr/>
            <p:nvPr/>
          </p:nvGrpSpPr>
          <p:grpSpPr>
            <a:xfrm>
              <a:off x="6583777" y="2783853"/>
              <a:ext cx="281008" cy="281008"/>
              <a:chOff x="6511270" y="2828232"/>
              <a:chExt cx="281008" cy="281008"/>
            </a:xfrm>
          </p:grpSpPr>
          <p:sp>
            <p:nvSpPr>
              <p:cNvPr id="48" name="Oval 47">
                <a:extLst>
                  <a:ext uri="{FF2B5EF4-FFF2-40B4-BE49-F238E27FC236}">
                    <a16:creationId xmlns:a16="http://schemas.microsoft.com/office/drawing/2014/main" id="{FA98825F-F77D-43E2-B35E-5A4124F47E80}"/>
                  </a:ext>
                </a:extLst>
              </p:cNvPr>
              <p:cNvSpPr/>
              <p:nvPr/>
            </p:nvSpPr>
            <p:spPr bwMode="auto">
              <a:xfrm>
                <a:off x="6618108" y="2845707"/>
                <a:ext cx="154168" cy="154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CCB8234-C42D-489A-9320-2DC8DB7690BB}"/>
                  </a:ext>
                </a:extLst>
              </p:cNvPr>
              <p:cNvSpPr/>
              <p:nvPr/>
            </p:nvSpPr>
            <p:spPr>
              <a:xfrm flipH="1">
                <a:off x="6511270" y="2828232"/>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accent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6AD8A5FC-7077-4768-84CC-CDF3164451A4}"/>
                </a:ext>
              </a:extLst>
            </p:cNvPr>
            <p:cNvGrpSpPr/>
            <p:nvPr/>
          </p:nvGrpSpPr>
          <p:grpSpPr>
            <a:xfrm>
              <a:off x="4388217" y="2829632"/>
              <a:ext cx="341442" cy="189450"/>
              <a:chOff x="6827151" y="1675311"/>
              <a:chExt cx="341442" cy="189450"/>
            </a:xfrm>
          </p:grpSpPr>
          <p:sp>
            <p:nvSpPr>
              <p:cNvPr id="54" name="eye_2">
                <a:extLst>
                  <a:ext uri="{FF2B5EF4-FFF2-40B4-BE49-F238E27FC236}">
                    <a16:creationId xmlns:a16="http://schemas.microsoft.com/office/drawing/2014/main" id="{2AA6E005-7AA5-4E27-B9B0-185AF6EB0DB4}"/>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Oval 54">
                <a:extLst>
                  <a:ext uri="{FF2B5EF4-FFF2-40B4-BE49-F238E27FC236}">
                    <a16:creationId xmlns:a16="http://schemas.microsoft.com/office/drawing/2014/main" id="{DEC370E4-2390-49FD-9024-E0E47276EFB0}"/>
                  </a:ext>
                </a:extLst>
              </p:cNvPr>
              <p:cNvSpPr/>
              <p:nvPr/>
            </p:nvSpPr>
            <p:spPr bwMode="auto">
              <a:xfrm>
                <a:off x="6909426" y="1681590"/>
                <a:ext cx="176892" cy="17689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eye_2">
                <a:extLst>
                  <a:ext uri="{FF2B5EF4-FFF2-40B4-BE49-F238E27FC236}">
                    <a16:creationId xmlns:a16="http://schemas.microsoft.com/office/drawing/2014/main" id="{6753A193-4DF5-474F-B182-E1A305D42B6E}"/>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21462673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7BA5766A-BD39-443F-97AB-CC4E61B4B1C6}"/>
              </a:ext>
            </a:extLst>
          </p:cNvPr>
          <p:cNvSpPr txBox="1"/>
          <p:nvPr/>
        </p:nvSpPr>
        <p:spPr>
          <a:xfrm>
            <a:off x="8078723" y="5162328"/>
            <a:ext cx="3091803" cy="954107"/>
          </a:xfrm>
          <a:prstGeom prst="rect">
            <a:avLst/>
          </a:prstGeom>
          <a:noFill/>
        </p:spPr>
        <p:txBody>
          <a:bodyPr wrap="square" lIns="0" tIns="45720" rIns="91440" bIns="45720"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Automatic video recommendation based on article content</a:t>
            </a: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 increased views by 4%</a:t>
            </a: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 and </a:t>
            </a: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completion rate to 80%</a:t>
            </a:r>
          </a:p>
        </p:txBody>
      </p:sp>
      <p:sp>
        <p:nvSpPr>
          <p:cNvPr id="43" name="TextBox 42">
            <a:extLst>
              <a:ext uri="{FF2B5EF4-FFF2-40B4-BE49-F238E27FC236}">
                <a16:creationId xmlns:a16="http://schemas.microsoft.com/office/drawing/2014/main" id="{A2807F38-9AB8-4C9D-B8DD-531DFAF8ED72}"/>
              </a:ext>
            </a:extLst>
          </p:cNvPr>
          <p:cNvSpPr txBox="1"/>
          <p:nvPr/>
        </p:nvSpPr>
        <p:spPr>
          <a:xfrm>
            <a:off x="4455680" y="5162328"/>
            <a:ext cx="3091802" cy="892552"/>
          </a:xfrm>
          <a:prstGeom prst="rect">
            <a:avLst/>
          </a:prstGeom>
          <a:noFill/>
        </p:spPr>
        <p:txBody>
          <a:bodyPr wrap="square" lIns="0" tIns="45720" rIns="91440" bIns="45720" rtlCol="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600 million technical support contacts per year </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70% </a:t>
            </a: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of support cases handled by AI</a:t>
            </a:r>
          </a:p>
        </p:txBody>
      </p:sp>
      <p:pic>
        <p:nvPicPr>
          <p:cNvPr id="3" name="Picture 2">
            <a:extLst>
              <a:ext uri="{FF2B5EF4-FFF2-40B4-BE49-F238E27FC236}">
                <a16:creationId xmlns:a16="http://schemas.microsoft.com/office/drawing/2014/main" id="{DD250D9E-62C2-435A-9D1C-AA303C5B12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
          <a:stretch/>
        </p:blipFill>
        <p:spPr>
          <a:xfrm>
            <a:off x="4455680" y="1683506"/>
            <a:ext cx="3091802" cy="2851004"/>
          </a:xfrm>
          <a:prstGeom prst="rect">
            <a:avLst/>
          </a:prstGeom>
        </p:spPr>
      </p:pic>
      <p:pic>
        <p:nvPicPr>
          <p:cNvPr id="8" name="Picture 7">
            <a:extLst>
              <a:ext uri="{FF2B5EF4-FFF2-40B4-BE49-F238E27FC236}">
                <a16:creationId xmlns:a16="http://schemas.microsoft.com/office/drawing/2014/main" id="{D7ECE9C8-0CE8-4F8C-87DC-273C6B1FEFB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078724" y="1683506"/>
            <a:ext cx="3091802" cy="2851006"/>
          </a:xfrm>
          <a:prstGeom prst="rect">
            <a:avLst/>
          </a:prstGeom>
        </p:spPr>
      </p:pic>
      <p:sp>
        <p:nvSpPr>
          <p:cNvPr id="11" name="Rectangle 10">
            <a:extLst>
              <a:ext uri="{FF2B5EF4-FFF2-40B4-BE49-F238E27FC236}">
                <a16:creationId xmlns:a16="http://schemas.microsoft.com/office/drawing/2014/main" id="{68865D27-53C4-499A-BD64-BE3450D2EDCD}"/>
              </a:ext>
            </a:extLst>
          </p:cNvPr>
          <p:cNvSpPr/>
          <p:nvPr/>
        </p:nvSpPr>
        <p:spPr>
          <a:xfrm>
            <a:off x="668687" y="5162328"/>
            <a:ext cx="3091802" cy="738664"/>
          </a:xfrm>
          <a:prstGeom prst="rect">
            <a:avLst/>
          </a:prstGeom>
        </p:spPr>
        <p:txBody>
          <a:bodyPr wrap="square" lIns="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charset="0"/>
                <a:ea typeface="+mn-ea"/>
                <a:cs typeface="Segoe UI" charset="0"/>
              </a:rPr>
              <a:t>Built corpus at speed, to quickly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charset="0"/>
                <a:ea typeface="+mn-ea"/>
                <a:cs typeface="Segoe UI" charset="0"/>
              </a:rPr>
              <a:t>launch an HR chatbot for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charset="0"/>
                <a:ea typeface="+mn-ea"/>
                <a:cs typeface="Segoe UI" charset="0"/>
              </a:rPr>
              <a:t>100,000+ people</a:t>
            </a:r>
          </a:p>
        </p:txBody>
      </p:sp>
      <p:pic>
        <p:nvPicPr>
          <p:cNvPr id="16" name="Picture 15">
            <a:extLst>
              <a:ext uri="{FF2B5EF4-FFF2-40B4-BE49-F238E27FC236}">
                <a16:creationId xmlns:a16="http://schemas.microsoft.com/office/drawing/2014/main" id="{7140CF9A-650D-4F39-B274-C70ABCAD09FB}"/>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68687" y="1683506"/>
            <a:ext cx="3090672" cy="2851005"/>
          </a:xfrm>
          <a:prstGeom prst="rect">
            <a:avLst/>
          </a:prstGeom>
        </p:spPr>
      </p:pic>
      <p:pic>
        <p:nvPicPr>
          <p:cNvPr id="18" name="Picture 17">
            <a:extLst>
              <a:ext uri="{FF2B5EF4-FFF2-40B4-BE49-F238E27FC236}">
                <a16:creationId xmlns:a16="http://schemas.microsoft.com/office/drawing/2014/main" id="{5ECD69B6-9BAC-463E-B8BD-0D5208E0166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668688" y="4674010"/>
            <a:ext cx="1329930" cy="381471"/>
          </a:xfrm>
          <a:prstGeom prst="rect">
            <a:avLst/>
          </a:prstGeom>
        </p:spPr>
      </p:pic>
      <p:sp>
        <p:nvSpPr>
          <p:cNvPr id="4" name="Title 3">
            <a:extLst>
              <a:ext uri="{FF2B5EF4-FFF2-40B4-BE49-F238E27FC236}">
                <a16:creationId xmlns:a16="http://schemas.microsoft.com/office/drawing/2014/main" id="{B3F7D2E9-4480-4217-8063-D9F191ABFC7E}"/>
              </a:ext>
            </a:extLst>
          </p:cNvPr>
          <p:cNvSpPr>
            <a:spLocks noGrp="1"/>
          </p:cNvSpPr>
          <p:nvPr>
            <p:ph type="title"/>
          </p:nvPr>
        </p:nvSpPr>
        <p:spPr/>
        <p:txBody>
          <a:bodyPr/>
          <a:lstStyle/>
          <a:p>
            <a:pPr algn="ctr"/>
            <a:r>
              <a:rPr lang="en-US" dirty="0"/>
              <a:t>Customer examples</a:t>
            </a:r>
          </a:p>
        </p:txBody>
      </p:sp>
      <p:sp>
        <p:nvSpPr>
          <p:cNvPr id="15" name="Freeform 9">
            <a:extLst>
              <a:ext uri="{FF2B5EF4-FFF2-40B4-BE49-F238E27FC236}">
                <a16:creationId xmlns:a16="http://schemas.microsoft.com/office/drawing/2014/main" id="{70B3689D-F536-45E5-AE87-256C54EF22FA}"/>
              </a:ext>
            </a:extLst>
          </p:cNvPr>
          <p:cNvSpPr>
            <a:spLocks noEditPoints="1"/>
          </p:cNvSpPr>
          <p:nvPr/>
        </p:nvSpPr>
        <p:spPr bwMode="auto">
          <a:xfrm>
            <a:off x="4455680" y="4634263"/>
            <a:ext cx="435059" cy="435059"/>
          </a:xfrm>
          <a:custGeom>
            <a:avLst/>
            <a:gdLst>
              <a:gd name="T0" fmla="*/ 864 w 1728"/>
              <a:gd name="T1" fmla="*/ 1728 h 1728"/>
              <a:gd name="T2" fmla="*/ 839 w 1728"/>
              <a:gd name="T3" fmla="*/ 1727 h 1728"/>
              <a:gd name="T4" fmla="*/ 1015 w 1728"/>
              <a:gd name="T5" fmla="*/ 1242 h 1728"/>
              <a:gd name="T6" fmla="*/ 1258 w 1728"/>
              <a:gd name="T7" fmla="*/ 1242 h 1728"/>
              <a:gd name="T8" fmla="*/ 1362 w 1728"/>
              <a:gd name="T9" fmla="*/ 1169 h 1728"/>
              <a:gd name="T10" fmla="*/ 1554 w 1728"/>
              <a:gd name="T11" fmla="*/ 643 h 1728"/>
              <a:gd name="T12" fmla="*/ 1444 w 1728"/>
              <a:gd name="T13" fmla="*/ 486 h 1728"/>
              <a:gd name="T14" fmla="*/ 1107 w 1728"/>
              <a:gd name="T15" fmla="*/ 486 h 1728"/>
              <a:gd name="T16" fmla="*/ 824 w 1728"/>
              <a:gd name="T17" fmla="*/ 1264 h 1728"/>
              <a:gd name="T18" fmla="*/ 824 w 1728"/>
              <a:gd name="T19" fmla="*/ 1264 h 1728"/>
              <a:gd name="T20" fmla="*/ 664 w 1728"/>
              <a:gd name="T21" fmla="*/ 1704 h 1728"/>
              <a:gd name="T22" fmla="*/ 0 w 1728"/>
              <a:gd name="T23" fmla="*/ 864 h 1728"/>
              <a:gd name="T24" fmla="*/ 631 w 1728"/>
              <a:gd name="T25" fmla="*/ 31 h 1728"/>
              <a:gd name="T26" fmla="*/ 466 w 1728"/>
              <a:gd name="T27" fmla="*/ 486 h 1728"/>
              <a:gd name="T28" fmla="*/ 466 w 1728"/>
              <a:gd name="T29" fmla="*/ 486 h 1728"/>
              <a:gd name="T30" fmla="*/ 191 w 1728"/>
              <a:gd name="T31" fmla="*/ 1242 h 1728"/>
              <a:gd name="T32" fmla="*/ 374 w 1728"/>
              <a:gd name="T33" fmla="*/ 1242 h 1728"/>
              <a:gd name="T34" fmla="*/ 608 w 1728"/>
              <a:gd name="T35" fmla="*/ 600 h 1728"/>
              <a:gd name="T36" fmla="*/ 745 w 1728"/>
              <a:gd name="T37" fmla="*/ 600 h 1728"/>
              <a:gd name="T38" fmla="*/ 511 w 1728"/>
              <a:gd name="T39" fmla="*/ 1242 h 1728"/>
              <a:gd name="T40" fmla="*/ 694 w 1728"/>
              <a:gd name="T41" fmla="*/ 1242 h 1728"/>
              <a:gd name="T42" fmla="*/ 912 w 1728"/>
              <a:gd name="T43" fmla="*/ 643 h 1728"/>
              <a:gd name="T44" fmla="*/ 803 w 1728"/>
              <a:gd name="T45" fmla="*/ 486 h 1728"/>
              <a:gd name="T46" fmla="*/ 649 w 1728"/>
              <a:gd name="T47" fmla="*/ 486 h 1728"/>
              <a:gd name="T48" fmla="*/ 826 w 1728"/>
              <a:gd name="T49" fmla="*/ 1 h 1728"/>
              <a:gd name="T50" fmla="*/ 864 w 1728"/>
              <a:gd name="T51" fmla="*/ 0 h 1728"/>
              <a:gd name="T52" fmla="*/ 1728 w 1728"/>
              <a:gd name="T53" fmla="*/ 864 h 1728"/>
              <a:gd name="T54" fmla="*/ 864 w 1728"/>
              <a:gd name="T55" fmla="*/ 1728 h 1728"/>
              <a:gd name="T56" fmla="*/ 1387 w 1728"/>
              <a:gd name="T57" fmla="*/ 599 h 1728"/>
              <a:gd name="T58" fmla="*/ 1250 w 1728"/>
              <a:gd name="T59" fmla="*/ 599 h 1728"/>
              <a:gd name="T60" fmla="*/ 1057 w 1728"/>
              <a:gd name="T61" fmla="*/ 1128 h 1728"/>
              <a:gd name="T62" fmla="*/ 1195 w 1728"/>
              <a:gd name="T63" fmla="*/ 1128 h 1728"/>
              <a:gd name="T64" fmla="*/ 1387 w 1728"/>
              <a:gd name="T65" fmla="*/ 599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8" h="1728">
                <a:moveTo>
                  <a:pt x="864" y="1728"/>
                </a:moveTo>
                <a:cubicBezTo>
                  <a:pt x="856" y="1728"/>
                  <a:pt x="847" y="1727"/>
                  <a:pt x="839" y="1727"/>
                </a:cubicBezTo>
                <a:cubicBezTo>
                  <a:pt x="1015" y="1242"/>
                  <a:pt x="1015" y="1242"/>
                  <a:pt x="1015" y="1242"/>
                </a:cubicBezTo>
                <a:cubicBezTo>
                  <a:pt x="1258" y="1242"/>
                  <a:pt x="1258" y="1242"/>
                  <a:pt x="1258" y="1242"/>
                </a:cubicBezTo>
                <a:cubicBezTo>
                  <a:pt x="1301" y="1242"/>
                  <a:pt x="1348" y="1209"/>
                  <a:pt x="1362" y="1169"/>
                </a:cubicBezTo>
                <a:cubicBezTo>
                  <a:pt x="1554" y="643"/>
                  <a:pt x="1554" y="643"/>
                  <a:pt x="1554" y="643"/>
                </a:cubicBezTo>
                <a:cubicBezTo>
                  <a:pt x="1585" y="557"/>
                  <a:pt x="1536" y="486"/>
                  <a:pt x="1444" y="486"/>
                </a:cubicBezTo>
                <a:cubicBezTo>
                  <a:pt x="1107" y="486"/>
                  <a:pt x="1107" y="486"/>
                  <a:pt x="1107" y="486"/>
                </a:cubicBezTo>
                <a:cubicBezTo>
                  <a:pt x="824" y="1264"/>
                  <a:pt x="824" y="1264"/>
                  <a:pt x="824" y="1264"/>
                </a:cubicBezTo>
                <a:cubicBezTo>
                  <a:pt x="824" y="1264"/>
                  <a:pt x="824" y="1264"/>
                  <a:pt x="824" y="1264"/>
                </a:cubicBezTo>
                <a:cubicBezTo>
                  <a:pt x="664" y="1704"/>
                  <a:pt x="664" y="1704"/>
                  <a:pt x="664" y="1704"/>
                </a:cubicBezTo>
                <a:cubicBezTo>
                  <a:pt x="283" y="1614"/>
                  <a:pt x="0" y="1272"/>
                  <a:pt x="0" y="864"/>
                </a:cubicBezTo>
                <a:cubicBezTo>
                  <a:pt x="0" y="467"/>
                  <a:pt x="267" y="133"/>
                  <a:pt x="631" y="31"/>
                </a:cubicBezTo>
                <a:cubicBezTo>
                  <a:pt x="466" y="486"/>
                  <a:pt x="466" y="486"/>
                  <a:pt x="466" y="486"/>
                </a:cubicBezTo>
                <a:cubicBezTo>
                  <a:pt x="466" y="486"/>
                  <a:pt x="466" y="486"/>
                  <a:pt x="466" y="486"/>
                </a:cubicBezTo>
                <a:cubicBezTo>
                  <a:pt x="191" y="1242"/>
                  <a:pt x="191" y="1242"/>
                  <a:pt x="191" y="1242"/>
                </a:cubicBezTo>
                <a:cubicBezTo>
                  <a:pt x="374" y="1242"/>
                  <a:pt x="374" y="1242"/>
                  <a:pt x="374" y="1242"/>
                </a:cubicBezTo>
                <a:cubicBezTo>
                  <a:pt x="608" y="600"/>
                  <a:pt x="608" y="600"/>
                  <a:pt x="608" y="600"/>
                </a:cubicBezTo>
                <a:cubicBezTo>
                  <a:pt x="745" y="600"/>
                  <a:pt x="745" y="600"/>
                  <a:pt x="745" y="600"/>
                </a:cubicBezTo>
                <a:cubicBezTo>
                  <a:pt x="511" y="1242"/>
                  <a:pt x="511" y="1242"/>
                  <a:pt x="511" y="1242"/>
                </a:cubicBezTo>
                <a:cubicBezTo>
                  <a:pt x="694" y="1242"/>
                  <a:pt x="694" y="1242"/>
                  <a:pt x="694" y="1242"/>
                </a:cubicBezTo>
                <a:cubicBezTo>
                  <a:pt x="912" y="643"/>
                  <a:pt x="912" y="643"/>
                  <a:pt x="912" y="643"/>
                </a:cubicBezTo>
                <a:cubicBezTo>
                  <a:pt x="944" y="557"/>
                  <a:pt x="894" y="486"/>
                  <a:pt x="803" y="486"/>
                </a:cubicBezTo>
                <a:cubicBezTo>
                  <a:pt x="649" y="486"/>
                  <a:pt x="649" y="486"/>
                  <a:pt x="649" y="486"/>
                </a:cubicBezTo>
                <a:cubicBezTo>
                  <a:pt x="826" y="1"/>
                  <a:pt x="826" y="1"/>
                  <a:pt x="826" y="1"/>
                </a:cubicBezTo>
                <a:cubicBezTo>
                  <a:pt x="838" y="0"/>
                  <a:pt x="851" y="0"/>
                  <a:pt x="864" y="0"/>
                </a:cubicBezTo>
                <a:cubicBezTo>
                  <a:pt x="1342" y="0"/>
                  <a:pt x="1728" y="386"/>
                  <a:pt x="1728" y="864"/>
                </a:cubicBezTo>
                <a:cubicBezTo>
                  <a:pt x="1728" y="1341"/>
                  <a:pt x="1342" y="1728"/>
                  <a:pt x="864" y="1728"/>
                </a:cubicBezTo>
                <a:close/>
                <a:moveTo>
                  <a:pt x="1387" y="599"/>
                </a:moveTo>
                <a:cubicBezTo>
                  <a:pt x="1250" y="599"/>
                  <a:pt x="1250" y="599"/>
                  <a:pt x="1250" y="599"/>
                </a:cubicBezTo>
                <a:cubicBezTo>
                  <a:pt x="1057" y="1128"/>
                  <a:pt x="1057" y="1128"/>
                  <a:pt x="1057" y="1128"/>
                </a:cubicBezTo>
                <a:cubicBezTo>
                  <a:pt x="1195" y="1128"/>
                  <a:pt x="1195" y="1128"/>
                  <a:pt x="1195" y="1128"/>
                </a:cubicBezTo>
                <a:lnTo>
                  <a:pt x="1387" y="59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75BD51AA-5AD4-444D-A064-D17A6D6462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078724" y="4570793"/>
            <a:ext cx="505016" cy="555253"/>
          </a:xfrm>
          <a:prstGeom prst="rect">
            <a:avLst/>
          </a:prstGeom>
        </p:spPr>
      </p:pic>
    </p:spTree>
    <p:extLst>
      <p:ext uri="{BB962C8B-B14F-4D97-AF65-F5344CB8AC3E}">
        <p14:creationId xmlns:p14="http://schemas.microsoft.com/office/powerpoint/2010/main" val="2858661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63" presetClass="path" presetSubtype="0" decel="100000" fill="hold" nodeType="withEffect">
                                  <p:stCondLst>
                                    <p:cond delay="100"/>
                                  </p:stCondLst>
                                  <p:childTnLst>
                                    <p:animMotion origin="layout" path="M 3.54167E-6 -4.44444E-6 L -0.00052 0.07107 " pathEditMode="relative" rAng="0" ptsTypes="AA">
                                      <p:cBhvr>
                                        <p:cTn id="9" dur="500" spd="-100000" fill="hold"/>
                                        <p:tgtEl>
                                          <p:spTgt spid="16"/>
                                        </p:tgtEl>
                                        <p:attrNameLst>
                                          <p:attrName>ppt_x</p:attrName>
                                          <p:attrName>ppt_y</p:attrName>
                                        </p:attrNameLst>
                                      </p:cBhvr>
                                      <p:rCtr x="-26" y="3542"/>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50"/>
                                        <p:tgtEl>
                                          <p:spTgt spid="3"/>
                                        </p:tgtEl>
                                      </p:cBhvr>
                                    </p:animEffect>
                                  </p:childTnLst>
                                </p:cTn>
                              </p:par>
                              <p:par>
                                <p:cTn id="13" presetID="63" presetClass="path" presetSubtype="0" decel="100000" fill="hold" nodeType="withEffect">
                                  <p:stCondLst>
                                    <p:cond delay="200"/>
                                  </p:stCondLst>
                                  <p:childTnLst>
                                    <p:animMotion origin="layout" path="M 3.54167E-6 -4.44444E-6 L -0.00052 0.07107 " pathEditMode="relative" rAng="0" ptsTypes="AA">
                                      <p:cBhvr>
                                        <p:cTn id="14" dur="500" spd="-100000" fill="hold"/>
                                        <p:tgtEl>
                                          <p:spTgt spid="3"/>
                                        </p:tgtEl>
                                        <p:attrNameLst>
                                          <p:attrName>ppt_x</p:attrName>
                                          <p:attrName>ppt_y</p:attrName>
                                        </p:attrNameLst>
                                      </p:cBhvr>
                                      <p:rCtr x="-26" y="3542"/>
                                    </p:animMotion>
                                  </p:childTnLst>
                                </p:cTn>
                              </p:par>
                              <p:par>
                                <p:cTn id="15" presetID="10" presetClass="entr" presetSubtype="0" fill="hold" nodeType="withEffect">
                                  <p:stCondLst>
                                    <p:cond delay="3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350"/>
                                        <p:tgtEl>
                                          <p:spTgt spid="8"/>
                                        </p:tgtEl>
                                      </p:cBhvr>
                                    </p:animEffect>
                                  </p:childTnLst>
                                </p:cTn>
                              </p:par>
                              <p:par>
                                <p:cTn id="18" presetID="63" presetClass="path" presetSubtype="0" decel="100000" fill="hold" nodeType="withEffect">
                                  <p:stCondLst>
                                    <p:cond delay="300"/>
                                  </p:stCondLst>
                                  <p:childTnLst>
                                    <p:animMotion origin="layout" path="M 3.54167E-6 -4.44444E-6 L -0.00052 0.07107 " pathEditMode="relative" rAng="0" ptsTypes="AA">
                                      <p:cBhvr>
                                        <p:cTn id="19" dur="500" spd="-100000" fill="hold"/>
                                        <p:tgtEl>
                                          <p:spTgt spid="8"/>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350"/>
                                        <p:tgtEl>
                                          <p:spTgt spid="18"/>
                                        </p:tgtEl>
                                      </p:cBhvr>
                                    </p:animEffect>
                                  </p:childTnLst>
                                </p:cTn>
                              </p:par>
                              <p:par>
                                <p:cTn id="23" presetID="63" presetClass="path" presetSubtype="0" decel="100000" fill="hold" nodeType="withEffect">
                                  <p:stCondLst>
                                    <p:cond delay="100"/>
                                  </p:stCondLst>
                                  <p:childTnLst>
                                    <p:animMotion origin="layout" path="M 3.54167E-6 -4.44444E-6 L -0.00052 0.07107 " pathEditMode="relative" rAng="0" ptsTypes="AA">
                                      <p:cBhvr>
                                        <p:cTn id="24" dur="500" spd="-100000" fill="hold"/>
                                        <p:tgtEl>
                                          <p:spTgt spid="18"/>
                                        </p:tgtEl>
                                        <p:attrNameLst>
                                          <p:attrName>ppt_x</p:attrName>
                                          <p:attrName>ppt_y</p:attrName>
                                        </p:attrNameLst>
                                      </p:cBhvr>
                                      <p:rCtr x="-26" y="3542"/>
                                    </p:animMotion>
                                  </p:childTnLst>
                                </p:cTn>
                              </p:par>
                              <p:par>
                                <p:cTn id="25" presetID="10" presetClass="entr" presetSubtype="0"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350"/>
                                        <p:tgtEl>
                                          <p:spTgt spid="15"/>
                                        </p:tgtEl>
                                      </p:cBhvr>
                                    </p:animEffect>
                                  </p:childTnLst>
                                </p:cTn>
                              </p:par>
                              <p:par>
                                <p:cTn id="28" presetID="63" presetClass="path" presetSubtype="0" decel="100000" fill="hold" grpId="1" nodeType="withEffect">
                                  <p:stCondLst>
                                    <p:cond delay="200"/>
                                  </p:stCondLst>
                                  <p:childTnLst>
                                    <p:animMotion origin="layout" path="M 3.54167E-6 -4.44444E-6 L -0.00052 0.07107 " pathEditMode="relative" rAng="0" ptsTypes="AA">
                                      <p:cBhvr>
                                        <p:cTn id="29" dur="500" spd="-100000" fill="hold"/>
                                        <p:tgtEl>
                                          <p:spTgt spid="15"/>
                                        </p:tgtEl>
                                        <p:attrNameLst>
                                          <p:attrName>ppt_x</p:attrName>
                                          <p:attrName>ppt_y</p:attrName>
                                        </p:attrNameLst>
                                      </p:cBhvr>
                                      <p:rCtr x="-26" y="3542"/>
                                    </p:animMotion>
                                  </p:childTnLst>
                                </p:cTn>
                              </p:par>
                              <p:par>
                                <p:cTn id="30" presetID="10" presetClass="entr" presetSubtype="0" fill="hold" nodeType="withEffect">
                                  <p:stCondLst>
                                    <p:cond delay="3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350"/>
                                        <p:tgtEl>
                                          <p:spTgt spid="19"/>
                                        </p:tgtEl>
                                      </p:cBhvr>
                                    </p:animEffect>
                                  </p:childTnLst>
                                </p:cTn>
                              </p:par>
                              <p:par>
                                <p:cTn id="33" presetID="63" presetClass="path" presetSubtype="0" decel="100000" fill="hold" nodeType="withEffect">
                                  <p:stCondLst>
                                    <p:cond delay="300"/>
                                  </p:stCondLst>
                                  <p:childTnLst>
                                    <p:animMotion origin="layout" path="M 3.54167E-6 -4.44444E-6 L -0.00052 0.07107 " pathEditMode="relative" rAng="0" ptsTypes="AA">
                                      <p:cBhvr>
                                        <p:cTn id="34" dur="500" spd="-100000" fill="hold"/>
                                        <p:tgtEl>
                                          <p:spTgt spid="19"/>
                                        </p:tgtEl>
                                        <p:attrNameLst>
                                          <p:attrName>ppt_x</p:attrName>
                                          <p:attrName>ppt_y</p:attrName>
                                        </p:attrNameLst>
                                      </p:cBhvr>
                                      <p:rCtr x="-26" y="3542"/>
                                    </p:animMotion>
                                  </p:childTnLst>
                                </p:cTn>
                              </p:par>
                              <p:par>
                                <p:cTn id="35" presetID="10" presetClass="entr" presetSubtype="0" fill="hold" grpId="0" nodeType="withEffect">
                                  <p:stCondLst>
                                    <p:cond delay="2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350"/>
                                        <p:tgtEl>
                                          <p:spTgt spid="43"/>
                                        </p:tgtEl>
                                      </p:cBhvr>
                                    </p:animEffect>
                                  </p:childTnLst>
                                </p:cTn>
                              </p:par>
                              <p:par>
                                <p:cTn id="38" presetID="63" presetClass="path" presetSubtype="0" decel="100000" fill="hold" grpId="1" nodeType="withEffect">
                                  <p:stCondLst>
                                    <p:cond delay="200"/>
                                  </p:stCondLst>
                                  <p:childTnLst>
                                    <p:animMotion origin="layout" path="M 3.54167E-6 -4.44444E-6 L -0.00052 0.07107 " pathEditMode="relative" rAng="0" ptsTypes="AA">
                                      <p:cBhvr>
                                        <p:cTn id="39" dur="500" spd="-100000" fill="hold"/>
                                        <p:tgtEl>
                                          <p:spTgt spid="43"/>
                                        </p:tgtEl>
                                        <p:attrNameLst>
                                          <p:attrName>ppt_x</p:attrName>
                                          <p:attrName>ppt_y</p:attrName>
                                        </p:attrNameLst>
                                      </p:cBhvr>
                                      <p:rCtr x="-26" y="3542"/>
                                    </p:animMotion>
                                  </p:childTnLst>
                                </p:cTn>
                              </p:par>
                              <p:par>
                                <p:cTn id="40" presetID="10" presetClass="entr" presetSubtype="0" fill="hold" grpId="0" nodeType="withEffect">
                                  <p:stCondLst>
                                    <p:cond delay="3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50"/>
                                        <p:tgtEl>
                                          <p:spTgt spid="29"/>
                                        </p:tgtEl>
                                      </p:cBhvr>
                                    </p:animEffect>
                                  </p:childTnLst>
                                </p:cTn>
                              </p:par>
                              <p:par>
                                <p:cTn id="43" presetID="63" presetClass="path" presetSubtype="0" decel="100000" fill="hold" grpId="1" nodeType="withEffect">
                                  <p:stCondLst>
                                    <p:cond delay="300"/>
                                  </p:stCondLst>
                                  <p:childTnLst>
                                    <p:animMotion origin="layout" path="M 3.54167E-6 -4.44444E-6 L -0.00052 0.07107 " pathEditMode="relative" rAng="0" ptsTypes="AA">
                                      <p:cBhvr>
                                        <p:cTn id="44" dur="500" spd="-100000" fill="hold"/>
                                        <p:tgtEl>
                                          <p:spTgt spid="29"/>
                                        </p:tgtEl>
                                        <p:attrNameLst>
                                          <p:attrName>ppt_x</p:attrName>
                                          <p:attrName>ppt_y</p:attrName>
                                        </p:attrNameLst>
                                      </p:cBhvr>
                                      <p:rCtr x="-26" y="3542"/>
                                    </p:animMotion>
                                  </p:childTnLst>
                                </p:cTn>
                              </p:par>
                              <p:par>
                                <p:cTn id="45" presetID="10" presetClass="entr" presetSubtype="0" fill="hold" grpId="0" nodeType="withEffect">
                                  <p:stCondLst>
                                    <p:cond delay="1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350"/>
                                        <p:tgtEl>
                                          <p:spTgt spid="11"/>
                                        </p:tgtEl>
                                      </p:cBhvr>
                                    </p:animEffect>
                                  </p:childTnLst>
                                </p:cTn>
                              </p:par>
                              <p:par>
                                <p:cTn id="48" presetID="63" presetClass="path" presetSubtype="0" decel="100000" fill="hold" grpId="1" nodeType="withEffect">
                                  <p:stCondLst>
                                    <p:cond delay="100"/>
                                  </p:stCondLst>
                                  <p:childTnLst>
                                    <p:animMotion origin="layout" path="M 3.54167E-6 -4.44444E-6 L -0.00052 0.07107 " pathEditMode="relative" rAng="0" ptsTypes="AA">
                                      <p:cBhvr>
                                        <p:cTn id="49" dur="500" spd="-100000" fill="hold"/>
                                        <p:tgtEl>
                                          <p:spTgt spid="11"/>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43" grpId="0"/>
      <p:bldP spid="43" grpId="1"/>
      <p:bldP spid="11" grpId="0"/>
      <p:bldP spid="11" grpId="1"/>
      <p:bldP spid="15" grpId="0" animBg="1"/>
      <p:bldP spid="1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CC4A6-B144-48FD-A953-FFFC7913173E}"/>
              </a:ext>
            </a:extLst>
          </p:cNvPr>
          <p:cNvSpPr>
            <a:spLocks noGrp="1"/>
          </p:cNvSpPr>
          <p:nvPr>
            <p:ph type="title"/>
          </p:nvPr>
        </p:nvSpPr>
        <p:spPr>
          <a:xfrm>
            <a:off x="585216" y="2534625"/>
            <a:ext cx="3888310" cy="997196"/>
          </a:xfrm>
        </p:spPr>
        <p:txBody>
          <a:bodyPr/>
          <a:lstStyle/>
          <a:p>
            <a:r>
              <a:rPr lang="en-US" dirty="0"/>
              <a:t>Intelligent Apps</a:t>
            </a:r>
            <a:br>
              <a:rPr lang="en-US" dirty="0"/>
            </a:br>
            <a:r>
              <a:rPr lang="en-US"/>
              <a:t>&amp; Agents Demo</a:t>
            </a:r>
            <a:endParaRPr lang="en-US" dirty="0"/>
          </a:p>
        </p:txBody>
      </p:sp>
      <p:sp>
        <p:nvSpPr>
          <p:cNvPr id="3" name="Text Placeholder 2">
            <a:extLst>
              <a:ext uri="{FF2B5EF4-FFF2-40B4-BE49-F238E27FC236}">
                <a16:creationId xmlns:a16="http://schemas.microsoft.com/office/drawing/2014/main" id="{F44A895B-B8AB-4CCD-BACD-B2D9B2E3BD1A}"/>
              </a:ext>
            </a:extLst>
          </p:cNvPr>
          <p:cNvSpPr>
            <a:spLocks noGrp="1"/>
          </p:cNvSpPr>
          <p:nvPr>
            <p:ph type="body" sz="quarter" idx="12"/>
          </p:nvPr>
        </p:nvSpPr>
        <p:spPr/>
        <p:txBody>
          <a:bodyPr/>
          <a:lstStyle/>
          <a:p>
            <a:r>
              <a:rPr lang="en-IN" dirty="0" err="1"/>
              <a:t>QnA</a:t>
            </a:r>
            <a:r>
              <a:rPr lang="en-IN" dirty="0"/>
              <a:t> Maker – </a:t>
            </a:r>
            <a:r>
              <a:rPr lang="en-IN" dirty="0" err="1"/>
              <a:t>www.qnamaker.ai</a:t>
            </a:r>
            <a:endParaRPr lang="en-US" dirty="0"/>
          </a:p>
        </p:txBody>
      </p:sp>
      <p:pic>
        <p:nvPicPr>
          <p:cNvPr id="8" name="Picture 7">
            <a:extLst>
              <a:ext uri="{FF2B5EF4-FFF2-40B4-BE49-F238E27FC236}">
                <a16:creationId xmlns:a16="http://schemas.microsoft.com/office/drawing/2014/main" id="{3ED02772-DBE4-0B4E-9608-B374FCF56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6890" y="1644650"/>
            <a:ext cx="5816600" cy="3568700"/>
          </a:xfrm>
          <a:prstGeom prst="rect">
            <a:avLst/>
          </a:prstGeom>
        </p:spPr>
      </p:pic>
    </p:spTree>
    <p:extLst>
      <p:ext uri="{BB962C8B-B14F-4D97-AF65-F5344CB8AC3E}">
        <p14:creationId xmlns:p14="http://schemas.microsoft.com/office/powerpoint/2010/main" val="27196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5D7D-9913-4FF0-B59A-FC643BFB70D3}"/>
              </a:ext>
            </a:extLst>
          </p:cNvPr>
          <p:cNvSpPr>
            <a:spLocks noGrp="1"/>
          </p:cNvSpPr>
          <p:nvPr>
            <p:ph type="title"/>
          </p:nvPr>
        </p:nvSpPr>
        <p:spPr>
          <a:xfrm>
            <a:off x="307140" y="2446348"/>
            <a:ext cx="3888310" cy="997196"/>
          </a:xfrm>
        </p:spPr>
        <p:txBody>
          <a:bodyPr/>
          <a:lstStyle/>
          <a:p>
            <a:r>
              <a:rPr lang="en-US" dirty="0"/>
              <a:t>Cognitive Services</a:t>
            </a:r>
            <a:br>
              <a:rPr lang="en-US" dirty="0"/>
            </a:br>
            <a:r>
              <a:rPr lang="en-US" dirty="0"/>
              <a:t>Demos</a:t>
            </a:r>
          </a:p>
        </p:txBody>
      </p:sp>
      <p:sp>
        <p:nvSpPr>
          <p:cNvPr id="3" name="Text Placeholder 2">
            <a:extLst>
              <a:ext uri="{FF2B5EF4-FFF2-40B4-BE49-F238E27FC236}">
                <a16:creationId xmlns:a16="http://schemas.microsoft.com/office/drawing/2014/main" id="{3AC2A5C9-78E6-4DEA-9F97-E1788CFDC6D4}"/>
              </a:ext>
            </a:extLst>
          </p:cNvPr>
          <p:cNvSpPr>
            <a:spLocks noGrp="1"/>
          </p:cNvSpPr>
          <p:nvPr>
            <p:ph type="body" sz="quarter" idx="12"/>
          </p:nvPr>
        </p:nvSpPr>
        <p:spPr>
          <a:xfrm>
            <a:off x="307140" y="3589681"/>
            <a:ext cx="3888310" cy="307777"/>
          </a:xfrm>
        </p:spPr>
        <p:txBody>
          <a:bodyPr/>
          <a:lstStyle/>
          <a:p>
            <a:r>
              <a:rPr lang="en-US" dirty="0">
                <a:solidFill>
                  <a:schemeClr val="tx1"/>
                </a:solidFill>
                <a:hlinkClick r:id="rId2">
                  <a:extLst>
                    <a:ext uri="{A12FA001-AC4F-418D-AE19-62706E023703}">
                      <ahyp:hlinkClr xmlns:ahyp="http://schemas.microsoft.com/office/drawing/2018/hyperlinkcolor" val="tx"/>
                    </a:ext>
                  </a:extLst>
                </a:hlinkClick>
              </a:rPr>
              <a:t>https://</a:t>
            </a:r>
            <a:r>
              <a:rPr lang="en-US" dirty="0" err="1">
                <a:solidFill>
                  <a:schemeClr val="tx1"/>
                </a:solidFill>
                <a:hlinkClick r:id="rId2">
                  <a:extLst>
                    <a:ext uri="{A12FA001-AC4F-418D-AE19-62706E023703}">
                      <ahyp:hlinkClr xmlns:ahyp="http://schemas.microsoft.com/office/drawing/2018/hyperlinkcolor" val="tx"/>
                    </a:ext>
                  </a:extLst>
                </a:hlinkClick>
              </a:rPr>
              <a:t>aidemos.Microsoft.com</a:t>
            </a:r>
            <a:endParaRPr lang="en-US" dirty="0">
              <a:solidFill>
                <a:schemeClr val="tx1"/>
              </a:solidFill>
            </a:endParaRPr>
          </a:p>
        </p:txBody>
      </p:sp>
      <p:sp>
        <p:nvSpPr>
          <p:cNvPr id="11" name="Rectangle 10">
            <a:extLst>
              <a:ext uri="{FF2B5EF4-FFF2-40B4-BE49-F238E27FC236}">
                <a16:creationId xmlns:a16="http://schemas.microsoft.com/office/drawing/2014/main" id="{6FFCDDA9-8F8E-4553-9406-F05D77F64AC0}"/>
              </a:ext>
            </a:extLst>
          </p:cNvPr>
          <p:cNvSpPr/>
          <p:nvPr/>
        </p:nvSpPr>
        <p:spPr bwMode="auto">
          <a:xfrm>
            <a:off x="11605260" y="121604"/>
            <a:ext cx="502964" cy="8818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5D06B900-343F-4CEE-A250-D69CE1EE06DF}"/>
              </a:ext>
            </a:extLst>
          </p:cNvPr>
          <p:cNvSpPr/>
          <p:nvPr/>
        </p:nvSpPr>
        <p:spPr bwMode="auto">
          <a:xfrm>
            <a:off x="11605260" y="239114"/>
            <a:ext cx="502964" cy="8818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4A84BF73-C339-4B6F-8F3D-DB61B5451136}"/>
              </a:ext>
            </a:extLst>
          </p:cNvPr>
          <p:cNvSpPr/>
          <p:nvPr/>
        </p:nvSpPr>
        <p:spPr bwMode="auto">
          <a:xfrm>
            <a:off x="11605260" y="356624"/>
            <a:ext cx="502964" cy="88180"/>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A6C4E0C-F8D6-4E54-8E84-D0932D2A76BB}"/>
              </a:ext>
            </a:extLst>
          </p:cNvPr>
          <p:cNvSpPr/>
          <p:nvPr/>
        </p:nvSpPr>
        <p:spPr bwMode="auto">
          <a:xfrm>
            <a:off x="11605260" y="474133"/>
            <a:ext cx="502964" cy="88180"/>
          </a:xfrm>
          <a:prstGeom prst="rect">
            <a:avLst/>
          </a:prstGeom>
          <a:solidFill>
            <a:srgbClr val="94B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8156ACF8-F37A-7346-A750-42B414AB4D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374" y="862339"/>
            <a:ext cx="7823006" cy="5338964"/>
          </a:xfrm>
          <a:prstGeom prst="rect">
            <a:avLst/>
          </a:prstGeom>
        </p:spPr>
      </p:pic>
    </p:spTree>
    <p:extLst>
      <p:ext uri="{BB962C8B-B14F-4D97-AF65-F5344CB8AC3E}">
        <p14:creationId xmlns:p14="http://schemas.microsoft.com/office/powerpoint/2010/main" val="15464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A84C4-9DB7-4AF4-B991-91046F5C2BCE}"/>
              </a:ext>
            </a:extLst>
          </p:cNvPr>
          <p:cNvSpPr txBox="1">
            <a:spLocks/>
          </p:cNvSpPr>
          <p:nvPr/>
        </p:nvSpPr>
        <p:spPr>
          <a:xfrm>
            <a:off x="585216" y="2980408"/>
            <a:ext cx="914400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r>
              <a:rPr lang="en-US" dirty="0"/>
              <a:t>Knowledge Mining</a:t>
            </a:r>
          </a:p>
        </p:txBody>
      </p:sp>
    </p:spTree>
    <p:extLst>
      <p:ext uri="{BB962C8B-B14F-4D97-AF65-F5344CB8AC3E}">
        <p14:creationId xmlns:p14="http://schemas.microsoft.com/office/powerpoint/2010/main" val="2150578211"/>
      </p:ext>
    </p:extLst>
  </p:cSld>
  <p:clrMapOvr>
    <a:overrideClrMapping bg1="dk1" tx1="lt1" bg2="dk2" tx2="lt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6949209" y="3307315"/>
            <a:ext cx="2953272"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100000"/>
              </a:lnSpc>
              <a:spcBef>
                <a:spcPts val="1200"/>
              </a:spcBef>
              <a:spcAft>
                <a:spcPct val="0"/>
              </a:spcAft>
              <a:buClrTx/>
              <a:buSzPct val="90000"/>
              <a:buFontTx/>
              <a:buNone/>
              <a:tabLst/>
              <a:defRPr/>
            </a:pPr>
            <a:r>
              <a:rPr kumimoji="0" lang="en-US" sz="2000" b="0" i="0" u="none" strike="noStrike" kern="0" cap="none" spc="0" normalizeH="0" baseline="0" noProof="0" dirty="0">
                <a:ln>
                  <a:noFill/>
                </a:ln>
                <a:solidFill>
                  <a:srgbClr val="0078D4"/>
                </a:solidFill>
                <a:effectLst/>
                <a:uLnTx/>
                <a:uFillTx/>
                <a:latin typeface="Segoe UI Semibold"/>
                <a:ea typeface="+mn-ea"/>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874657" y="277948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FED72F-DA14-4170-875A-4DB002E02C70}"/>
              </a:ext>
            </a:extLst>
          </p:cNvPr>
          <p:cNvSpPr>
            <a:spLocks noGrp="1"/>
          </p:cNvSpPr>
          <p:nvPr>
            <p:ph type="title"/>
          </p:nvPr>
        </p:nvSpPr>
        <p:spPr/>
        <p:txBody>
          <a:bodyPr/>
          <a:lstStyle/>
          <a:p>
            <a:pPr algn="ctr"/>
            <a:r>
              <a:rPr lang="en-US" dirty="0"/>
              <a:t>What is knowledge mining?</a:t>
            </a: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48980" y="4053116"/>
            <a:ext cx="1143025" cy="1157091"/>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876896" y="2554514"/>
            <a:ext cx="889259" cy="1088573"/>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670611" y="3806627"/>
            <a:ext cx="889259" cy="1088573"/>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light" panose="020B0402040204020203" pitchFamily="34" charset="0"/>
                  <a:ea typeface="+mn-ea"/>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2948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588263" y="1744907"/>
            <a:ext cx="1268042" cy="338554"/>
          </a:xfrm>
          <a:prstGeom prst="rect">
            <a:avLst/>
          </a:prstGeom>
        </p:spPr>
        <p:txBody>
          <a:bodyPr vert="horz" wrap="square" lIns="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5009351" y="1744907"/>
            <a:ext cx="1678348" cy="338554"/>
          </a:xfrm>
          <a:prstGeom prst="rect">
            <a:avLst/>
          </a:prstGeom>
        </p:spPr>
        <p:txBody>
          <a:bodyPr vert="horz" wrap="square" lIns="91440" tIns="45720" rIns="91440" bIns="4572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Cutting-edge AI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561881" y="1744907"/>
            <a:ext cx="2131280" cy="584775"/>
          </a:xfrm>
          <a:prstGeom prst="rect">
            <a:avLst/>
          </a:prstGeom>
        </p:spPr>
        <p:txBody>
          <a:bodyPr vert="horz" wrap="square" lIns="91440" tIns="45720" rIns="91440" bIns="45720" rtlCol="0" anchor="t">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UI Semibold"/>
                <a:ea typeface="+mn-ea"/>
                <a:cs typeface="Segoe UI Light" panose="020B0502040204020203" pitchFamily="34" charset="0"/>
              </a:rPr>
              <a:t>Fully text-searchable rich index</a:t>
            </a:r>
          </a:p>
        </p:txBody>
      </p:sp>
      <p:sp>
        <p:nvSpPr>
          <p:cNvPr id="3" name="Title 2">
            <a:extLst>
              <a:ext uri="{FF2B5EF4-FFF2-40B4-BE49-F238E27FC236}">
                <a16:creationId xmlns:a16="http://schemas.microsoft.com/office/drawing/2014/main" id="{6D572A94-1604-45DD-BEC1-D6C9027BAB1A}"/>
              </a:ext>
            </a:extLst>
          </p:cNvPr>
          <p:cNvSpPr>
            <a:spLocks noGrp="1"/>
          </p:cNvSpPr>
          <p:nvPr>
            <p:ph type="title"/>
          </p:nvPr>
        </p:nvSpPr>
        <p:spPr/>
        <p:txBody>
          <a:bodyPr/>
          <a:lstStyle/>
          <a:p>
            <a:pPr algn="ctr"/>
            <a:r>
              <a:rPr lang="en-US" dirty="0">
                <a:cs typeface="Segoe UI Light" panose="020B0502040204020203" pitchFamily="34" charset="0"/>
              </a:rPr>
              <a:t>Knowledge mining with Azure Search</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243201" y="3226880"/>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683801" y="3233056"/>
            <a:ext cx="442686" cy="2071320"/>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54638" y="3876095"/>
            <a:ext cx="442170" cy="511985"/>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735412" y="2433527"/>
            <a:ext cx="222270" cy="35552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24782" y="3500327"/>
            <a:ext cx="343534" cy="271610"/>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713865" y="3475441"/>
            <a:ext cx="265364" cy="296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674780" y="5431943"/>
            <a:ext cx="343534" cy="294256"/>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086654" y="5411460"/>
            <a:ext cx="263532" cy="322598"/>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288344" y="5372622"/>
            <a:ext cx="216410" cy="34098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713838" y="4446007"/>
            <a:ext cx="265398" cy="33452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071524" y="2495257"/>
            <a:ext cx="293790" cy="293790"/>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9982694" y="3156716"/>
            <a:ext cx="1721598" cy="2071320"/>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0"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1"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1" tIns="-33205" rIns="791049"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1"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1"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1"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50" tIns="-33204" rIns="791050" bIns="-33205"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2172" tIns="112172" rIns="112172" bIns="112172"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791049" tIns="-33205" rIns="791052" bIns="-33204"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endParaRPr kumimoji="0" lang="en-US" sz="5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1697" tIns="121697" rIns="121697" bIns="121697"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en-US" sz="3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59846" y="2832944"/>
            <a:ext cx="167340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875769" y="2832944"/>
            <a:ext cx="194155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498511" y="2832944"/>
            <a:ext cx="1439817"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291570" y="3811258"/>
            <a:ext cx="2209958"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899805" y="3811258"/>
            <a:ext cx="1893484" cy="276999"/>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452633" y="3811258"/>
            <a:ext cx="153157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13954" y="4789572"/>
            <a:ext cx="1165191"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048316" y="4789572"/>
            <a:ext cx="1596463"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652527" y="4789572"/>
            <a:ext cx="1131784"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863198" y="5767887"/>
            <a:ext cx="106670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078356" y="5767887"/>
            <a:ext cx="1536382"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327630" y="5767887"/>
            <a:ext cx="1781578" cy="276999"/>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108691" y="4498403"/>
            <a:ext cx="219456" cy="259624"/>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9508" y="3475441"/>
            <a:ext cx="317823" cy="294280"/>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12742" y="4388674"/>
            <a:ext cx="367615" cy="367615"/>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22250" y="2438947"/>
            <a:ext cx="348598" cy="34859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highlight>
                    <a:srgbClr val="FFFF00"/>
                  </a:highlight>
                  <a:uLnTx/>
                  <a:uFillTx/>
                  <a:latin typeface="Segoe UI"/>
                  <a:ea typeface="Segoe UI" pitchFamily="34" charset="0"/>
                  <a:cs typeface="Segoe UI" pitchFamily="34" charset="0"/>
                </a:rPr>
                <a:t> </a:t>
              </a:r>
            </a:p>
          </p:txBody>
        </p:sp>
      </p:gr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4E71F-DC4A-427C-9FA3-725B60257635}"/>
              </a:ext>
            </a:extLst>
          </p:cNvPr>
          <p:cNvSpPr>
            <a:spLocks noGrp="1"/>
          </p:cNvSpPr>
          <p:nvPr>
            <p:ph type="title" idx="4294967295"/>
          </p:nvPr>
        </p:nvSpPr>
        <p:spPr>
          <a:xfrm>
            <a:off x="89318" y="93634"/>
            <a:ext cx="7262001" cy="665000"/>
          </a:xfrm>
        </p:spPr>
        <p:txBody>
          <a:bodyPr anchor="ctr" anchorCtr="0"/>
          <a:lstStyle/>
          <a:p>
            <a:r>
              <a:rPr lang="en-US" sz="3600"/>
              <a:t>Event Agenda:</a:t>
            </a:r>
          </a:p>
        </p:txBody>
      </p:sp>
      <p:cxnSp>
        <p:nvCxnSpPr>
          <p:cNvPr id="4" name="Straight Connector 3">
            <a:extLst>
              <a:ext uri="{FF2B5EF4-FFF2-40B4-BE49-F238E27FC236}">
                <a16:creationId xmlns:a16="http://schemas.microsoft.com/office/drawing/2014/main" id="{34236B95-DC9B-49B1-B48A-353488CD1015}"/>
              </a:ext>
            </a:extLst>
          </p:cNvPr>
          <p:cNvCxnSpPr>
            <a:cxnSpLocks/>
          </p:cNvCxnSpPr>
          <p:nvPr/>
        </p:nvCxnSpPr>
        <p:spPr>
          <a:xfrm>
            <a:off x="3720319" y="2084364"/>
            <a:ext cx="4751363" cy="0"/>
          </a:xfrm>
          <a:prstGeom prst="line">
            <a:avLst/>
          </a:prstGeom>
          <a:ln w="22225">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300CD25-837C-4D14-99F7-A2FF31A7B6B7}"/>
              </a:ext>
            </a:extLst>
          </p:cNvPr>
          <p:cNvPicPr>
            <a:picLocks noChangeAspect="1"/>
          </p:cNvPicPr>
          <p:nvPr/>
        </p:nvPicPr>
        <p:blipFill>
          <a:blip r:embed="rId3"/>
          <a:stretch>
            <a:fillRect/>
          </a:stretch>
        </p:blipFill>
        <p:spPr>
          <a:xfrm>
            <a:off x="1690318" y="984739"/>
            <a:ext cx="8359190" cy="5556738"/>
          </a:xfrm>
          <a:prstGeom prst="rect">
            <a:avLst/>
          </a:prstGeom>
        </p:spPr>
      </p:pic>
    </p:spTree>
    <p:extLst>
      <p:ext uri="{BB962C8B-B14F-4D97-AF65-F5344CB8AC3E}">
        <p14:creationId xmlns:p14="http://schemas.microsoft.com/office/powerpoint/2010/main" val="133638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 L 0 0.04176 " pathEditMode="relative" rAng="0" ptsTypes="AA">
                                      <p:cBhvr>
                                        <p:cTn id="9" dur="750" spd="-100000" fill="hold"/>
                                        <p:tgtEl>
                                          <p:spTgt spid="2"/>
                                        </p:tgtEl>
                                        <p:attrNameLst>
                                          <p:attrName>ppt_x</p:attrName>
                                          <p:attrName>ppt_y</p:attrName>
                                        </p:attrNameLst>
                                      </p:cBhvr>
                                      <p:rCtr x="0" y="2088"/>
                                    </p:animMotion>
                                  </p:childTnLst>
                                </p:cTn>
                              </p:par>
                              <p:par>
                                <p:cTn id="10" presetID="2" presetClass="entr" presetSubtype="8" decel="10000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0-#ppt_w/2"/>
                                          </p:val>
                                        </p:tav>
                                        <p:tav tm="100000">
                                          <p:val>
                                            <p:strVal val="#ppt_x"/>
                                          </p:val>
                                        </p:tav>
                                      </p:tavLst>
                                    </p:anim>
                                    <p:anim calcmode="lin" valueType="num">
                                      <p:cBhvr additive="base">
                                        <p:cTn id="13" dur="7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918D1362-2DA9-4E72-97C7-1CD67E0D3239}"/>
              </a:ext>
            </a:extLst>
          </p:cNvPr>
          <p:cNvSpPr/>
          <p:nvPr/>
        </p:nvSpPr>
        <p:spPr bwMode="auto">
          <a:xfrm>
            <a:off x="1953354"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61" name="Rectangle 60">
            <a:extLst>
              <a:ext uri="{FF2B5EF4-FFF2-40B4-BE49-F238E27FC236}">
                <a16:creationId xmlns:a16="http://schemas.microsoft.com/office/drawing/2014/main" id="{A15C4B4E-E58A-4340-BBB2-BC160AC89210}"/>
              </a:ext>
            </a:extLst>
          </p:cNvPr>
          <p:cNvSpPr/>
          <p:nvPr/>
        </p:nvSpPr>
        <p:spPr bwMode="auto">
          <a:xfrm>
            <a:off x="4109422" y="1391651"/>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62" name="Rectangle 61">
            <a:extLst>
              <a:ext uri="{FF2B5EF4-FFF2-40B4-BE49-F238E27FC236}">
                <a16:creationId xmlns:a16="http://schemas.microsoft.com/office/drawing/2014/main" id="{AEC0B24E-B8A8-4F54-B9DE-AC4A9A299FBB}"/>
              </a:ext>
            </a:extLst>
          </p:cNvPr>
          <p:cNvSpPr/>
          <p:nvPr/>
        </p:nvSpPr>
        <p:spPr bwMode="auto">
          <a:xfrm>
            <a:off x="6265490" y="1391651"/>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AI</a:t>
            </a:r>
          </a:p>
        </p:txBody>
      </p:sp>
      <p:sp>
        <p:nvSpPr>
          <p:cNvPr id="63" name="Rectangle 62">
            <a:extLst>
              <a:ext uri="{FF2B5EF4-FFF2-40B4-BE49-F238E27FC236}">
                <a16:creationId xmlns:a16="http://schemas.microsoft.com/office/drawing/2014/main" id="{6547395C-67C3-418E-96E0-E84672173D80}"/>
              </a:ext>
            </a:extLst>
          </p:cNvPr>
          <p:cNvSpPr/>
          <p:nvPr/>
        </p:nvSpPr>
        <p:spPr bwMode="auto">
          <a:xfrm>
            <a:off x="8642608" y="1382119"/>
            <a:ext cx="2286000"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SERVE</a:t>
            </a:r>
          </a:p>
        </p:txBody>
      </p:sp>
      <p:sp>
        <p:nvSpPr>
          <p:cNvPr id="64" name="Rectangle 63">
            <a:extLst>
              <a:ext uri="{FF2B5EF4-FFF2-40B4-BE49-F238E27FC236}">
                <a16:creationId xmlns:a16="http://schemas.microsoft.com/office/drawing/2014/main" id="{1DF65B99-047F-48F1-AB19-BE29E4E23912}"/>
              </a:ext>
            </a:extLst>
          </p:cNvPr>
          <p:cNvSpPr/>
          <p:nvPr/>
        </p:nvSpPr>
        <p:spPr>
          <a:xfrm>
            <a:off x="4458857" y="4033679"/>
            <a:ext cx="1366080"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Blob Storage</a:t>
            </a:r>
          </a:p>
        </p:txBody>
      </p:sp>
      <p:sp>
        <p:nvSpPr>
          <p:cNvPr id="81" name="Rectangle 80">
            <a:extLst>
              <a:ext uri="{FF2B5EF4-FFF2-40B4-BE49-F238E27FC236}">
                <a16:creationId xmlns:a16="http://schemas.microsoft.com/office/drawing/2014/main" id="{74D771F0-74BF-4838-89D4-505358957040}"/>
              </a:ext>
            </a:extLst>
          </p:cNvPr>
          <p:cNvSpPr/>
          <p:nvPr/>
        </p:nvSpPr>
        <p:spPr>
          <a:xfrm>
            <a:off x="2295576" y="4033679"/>
            <a:ext cx="1380506" cy="253916"/>
          </a:xfrm>
          <a:prstGeom prst="rect">
            <a:avLst/>
          </a:prstGeom>
        </p:spPr>
        <p:txBody>
          <a:bodyPr wrap="none" lIns="91440" tIns="45720" rIns="91440" bIns="45720">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Azure Data Factory </a:t>
            </a:r>
          </a:p>
        </p:txBody>
      </p:sp>
      <p:cxnSp>
        <p:nvCxnSpPr>
          <p:cNvPr id="88" name="Straight Arrow Connector 87">
            <a:extLst>
              <a:ext uri="{FF2B5EF4-FFF2-40B4-BE49-F238E27FC236}">
                <a16:creationId xmlns:a16="http://schemas.microsoft.com/office/drawing/2014/main" id="{A58F4C17-6090-485C-B4D2-CBDCB714556C}"/>
              </a:ext>
            </a:extLst>
          </p:cNvPr>
          <p:cNvCxnSpPr>
            <a:cxnSpLocks/>
          </p:cNvCxnSpPr>
          <p:nvPr/>
        </p:nvCxnSpPr>
        <p:spPr>
          <a:xfrm>
            <a:off x="1712124" y="3734166"/>
            <a:ext cx="802185"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89" name="Right Bracket 88">
            <a:extLst>
              <a:ext uri="{FF2B5EF4-FFF2-40B4-BE49-F238E27FC236}">
                <a16:creationId xmlns:a16="http://schemas.microsoft.com/office/drawing/2014/main" id="{D021D7E3-0221-42A3-BCA4-3561D699AC4B}"/>
              </a:ext>
            </a:extLst>
          </p:cNvPr>
          <p:cNvSpPr/>
          <p:nvPr/>
        </p:nvSpPr>
        <p:spPr>
          <a:xfrm>
            <a:off x="1538930" y="2688875"/>
            <a:ext cx="127602" cy="2259854"/>
          </a:xfrm>
          <a:prstGeom prst="rightBracket">
            <a:avLst>
              <a:gd name="adj" fmla="val 0"/>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TextBox 98">
            <a:extLst>
              <a:ext uri="{FF2B5EF4-FFF2-40B4-BE49-F238E27FC236}">
                <a16:creationId xmlns:a16="http://schemas.microsoft.com/office/drawing/2014/main" id="{E25D9503-E57C-40A7-852F-FD0F0E34D90C}"/>
              </a:ext>
            </a:extLst>
          </p:cNvPr>
          <p:cNvSpPr txBox="1"/>
          <p:nvPr/>
        </p:nvSpPr>
        <p:spPr>
          <a:xfrm>
            <a:off x="369665" y="3400453"/>
            <a:ext cx="1193132"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Media (unstructured)</a:t>
            </a:r>
          </a:p>
        </p:txBody>
      </p:sp>
      <p:sp>
        <p:nvSpPr>
          <p:cNvPr id="106" name="TextBox 105">
            <a:extLst>
              <a:ext uri="{FF2B5EF4-FFF2-40B4-BE49-F238E27FC236}">
                <a16:creationId xmlns:a16="http://schemas.microsoft.com/office/drawing/2014/main" id="{D305F910-80FB-4612-8768-5BF28F416092}"/>
              </a:ext>
            </a:extLst>
          </p:cNvPr>
          <p:cNvSpPr txBox="1"/>
          <p:nvPr/>
        </p:nvSpPr>
        <p:spPr>
          <a:xfrm>
            <a:off x="415627" y="4490104"/>
            <a:ext cx="1101208" cy="415498"/>
          </a:xfrm>
          <a:prstGeom prst="rect">
            <a:avLst/>
          </a:prstGeom>
        </p:spPr>
        <p:txBody>
          <a:bodyPr wrap="square" lIns="91440" tIns="45720" rIns="91440" bIns="45720">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rPr>
              <a:t>Files (unstructured)</a:t>
            </a:r>
          </a:p>
        </p:txBody>
      </p:sp>
      <p:cxnSp>
        <p:nvCxnSpPr>
          <p:cNvPr id="119" name="Straight Arrow Connector 118">
            <a:extLst>
              <a:ext uri="{FF2B5EF4-FFF2-40B4-BE49-F238E27FC236}">
                <a16:creationId xmlns:a16="http://schemas.microsoft.com/office/drawing/2014/main" id="{80F227B9-CD08-49EA-AC36-2479258D113D}"/>
              </a:ext>
            </a:extLst>
          </p:cNvPr>
          <p:cNvCxnSpPr>
            <a:cxnSpLocks/>
          </p:cNvCxnSpPr>
          <p:nvPr/>
        </p:nvCxnSpPr>
        <p:spPr>
          <a:xfrm>
            <a:off x="3361880" y="3734166"/>
            <a:ext cx="1421120"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7943BDB6-5DF0-48C3-93A0-A9B5FA574446}"/>
              </a:ext>
            </a:extLst>
          </p:cNvPr>
          <p:cNvSpPr/>
          <p:nvPr/>
        </p:nvSpPr>
        <p:spPr bwMode="auto">
          <a:xfrm>
            <a:off x="6396455" y="2951942"/>
            <a:ext cx="2024071" cy="117285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Shape 236">
            <a:extLst>
              <a:ext uri="{FF2B5EF4-FFF2-40B4-BE49-F238E27FC236}">
                <a16:creationId xmlns:a16="http://schemas.microsoft.com/office/drawing/2014/main" id="{9EA2260F-B64E-4FF7-9823-C81F4CF00CF5}"/>
              </a:ext>
            </a:extLst>
          </p:cNvPr>
          <p:cNvSpPr txBox="1"/>
          <p:nvPr/>
        </p:nvSpPr>
        <p:spPr>
          <a:xfrm>
            <a:off x="6387476" y="4160637"/>
            <a:ext cx="2042029"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Cognitive Search</a:t>
            </a:r>
            <a:b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b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(Azure Search)</a:t>
            </a:r>
            <a:endParaRPr kumimoji="0" lang="en"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130" name="Rectangle 129">
            <a:extLst>
              <a:ext uri="{FF2B5EF4-FFF2-40B4-BE49-F238E27FC236}">
                <a16:creationId xmlns:a16="http://schemas.microsoft.com/office/drawing/2014/main" id="{BD0894BA-4002-4A69-B560-C8094E4BA23A}"/>
              </a:ext>
            </a:extLst>
          </p:cNvPr>
          <p:cNvSpPr/>
          <p:nvPr/>
        </p:nvSpPr>
        <p:spPr bwMode="auto">
          <a:xfrm>
            <a:off x="7304701" y="3316694"/>
            <a:ext cx="425961" cy="40477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5B09AD4E-3922-4E94-BEED-32B06DC86A68}"/>
              </a:ext>
            </a:extLst>
          </p:cNvPr>
          <p:cNvSpPr txBox="1"/>
          <p:nvPr/>
        </p:nvSpPr>
        <p:spPr>
          <a:xfrm>
            <a:off x="6550212" y="3608202"/>
            <a:ext cx="1716557" cy="461665"/>
          </a:xfrm>
          <a:prstGeom prst="rect">
            <a:avLst/>
          </a:prstGeom>
          <a:noFill/>
        </p:spPr>
        <p:txBody>
          <a:bodyPr wrap="square" lIns="0" tIns="0" rIns="0" bIns="0" rtlCol="0">
            <a:spAutoFit/>
          </a:bodyPr>
          <a:lstStyle/>
          <a:p>
            <a:pPr marL="0" marR="0" lvl="0" indent="0" algn="ctr" defTabSz="699111" rtl="0" eaLnBrk="1" fontAlgn="auto" latinLnBrk="0" hangingPunct="1">
              <a:lnSpc>
                <a:spcPct val="100000"/>
              </a:lnSpc>
              <a:spcBef>
                <a:spcPts val="900"/>
              </a:spcBef>
              <a:spcAft>
                <a:spcPts val="900"/>
              </a:spcAft>
              <a:buClrTx/>
              <a:buSzTx/>
              <a:buFontTx/>
              <a:buNone/>
              <a:tabLst/>
              <a:defRPr/>
            </a:pPr>
            <a: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Natural Language Processing</a:t>
            </a:r>
            <a:b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Image Processing</a:t>
            </a:r>
            <a:b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br>
            <a:r>
              <a:rPr kumimoji="0" lang="en-US" sz="1000" b="0" i="0" u="none" strike="noStrike" kern="0" cap="none" spc="0"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Custom Models</a:t>
            </a:r>
          </a:p>
        </p:txBody>
      </p:sp>
      <p:cxnSp>
        <p:nvCxnSpPr>
          <p:cNvPr id="134" name="Straight Arrow Connector 133">
            <a:extLst>
              <a:ext uri="{FF2B5EF4-FFF2-40B4-BE49-F238E27FC236}">
                <a16:creationId xmlns:a16="http://schemas.microsoft.com/office/drawing/2014/main" id="{7E1802A3-BE5C-40BE-8077-C5DA2D3CB76F}"/>
              </a:ext>
            </a:extLst>
          </p:cNvPr>
          <p:cNvCxnSpPr>
            <a:cxnSpLocks/>
          </p:cNvCxnSpPr>
          <p:nvPr/>
        </p:nvCxnSpPr>
        <p:spPr>
          <a:xfrm>
            <a:off x="5430386" y="3734166"/>
            <a:ext cx="919074"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73ACB16-E3FB-4F6B-A196-5A542925D8E7}"/>
              </a:ext>
            </a:extLst>
          </p:cNvPr>
          <p:cNvCxnSpPr>
            <a:cxnSpLocks/>
          </p:cNvCxnSpPr>
          <p:nvPr/>
        </p:nvCxnSpPr>
        <p:spPr>
          <a:xfrm>
            <a:off x="8465457" y="3734166"/>
            <a:ext cx="432053"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37" name="Shape 215">
            <a:extLst>
              <a:ext uri="{FF2B5EF4-FFF2-40B4-BE49-F238E27FC236}">
                <a16:creationId xmlns:a16="http://schemas.microsoft.com/office/drawing/2014/main" id="{60B30ED2-8D4E-4268-BB40-CBE275F3331B}"/>
              </a:ext>
            </a:extLst>
          </p:cNvPr>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096716" y="3520851"/>
            <a:ext cx="425430" cy="426630"/>
          </a:xfrm>
          <a:prstGeom prst="rect">
            <a:avLst/>
          </a:prstGeom>
          <a:noFill/>
          <a:ln>
            <a:noFill/>
          </a:ln>
        </p:spPr>
      </p:pic>
      <p:sp>
        <p:nvSpPr>
          <p:cNvPr id="138" name="Shape 216">
            <a:extLst>
              <a:ext uri="{FF2B5EF4-FFF2-40B4-BE49-F238E27FC236}">
                <a16:creationId xmlns:a16="http://schemas.microsoft.com/office/drawing/2014/main" id="{036B89DD-C33D-4A51-82F0-60FF59C93689}"/>
              </a:ext>
            </a:extLst>
          </p:cNvPr>
          <p:cNvSpPr txBox="1"/>
          <p:nvPr/>
        </p:nvSpPr>
        <p:spPr>
          <a:xfrm>
            <a:off x="9853388" y="4033679"/>
            <a:ext cx="912087" cy="415498"/>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rPr>
              <a:t>Azure App Service</a:t>
            </a:r>
            <a:endParaRPr kumimoji="0" lang="en" sz="1050" b="0" i="0" u="none" strike="noStrike" kern="0" cap="none" spc="0" normalizeH="0" baseline="0" noProof="0" dirty="0">
              <a:ln>
                <a:noFill/>
              </a:ln>
              <a:solidFill>
                <a:srgbClr val="1A1A1A"/>
              </a:solidFill>
              <a:effectLst/>
              <a:uLnTx/>
              <a:uFillTx/>
              <a:latin typeface="Segoe UI Semibold"/>
              <a:ea typeface="MS PGothic" panose="020B0600070205080204" pitchFamily="34" charset="-128"/>
              <a:cs typeface="Segoe UI Semibold" panose="020B0702040204020203" pitchFamily="34" charset="0"/>
              <a:sym typeface="Arial"/>
            </a:endParaRPr>
          </a:p>
        </p:txBody>
      </p:sp>
      <p:sp>
        <p:nvSpPr>
          <p:cNvPr id="212" name="Rectangle 211">
            <a:extLst>
              <a:ext uri="{FF2B5EF4-FFF2-40B4-BE49-F238E27FC236}">
                <a16:creationId xmlns:a16="http://schemas.microsoft.com/office/drawing/2014/main" id="{59876A5C-EE0A-4C37-B944-B157A4CC607A}"/>
              </a:ext>
            </a:extLst>
          </p:cNvPr>
          <p:cNvSpPr/>
          <p:nvPr/>
        </p:nvSpPr>
        <p:spPr>
          <a:xfrm>
            <a:off x="8789532" y="4033679"/>
            <a:ext cx="891207" cy="253916"/>
          </a:xfrm>
          <a:prstGeom prst="rect">
            <a:avLst/>
          </a:prstGeom>
        </p:spPr>
        <p:txBody>
          <a:bodyPr wrap="square" lIns="91440" tIns="45720" rIns="91440" bIns="4572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n-ea"/>
                <a:cs typeface="Segoe UI Semibold" panose="020B0702040204020203" pitchFamily="34" charset="0"/>
              </a:rPr>
              <a:t>Cosmos DB</a:t>
            </a:r>
          </a:p>
        </p:txBody>
      </p:sp>
      <p:cxnSp>
        <p:nvCxnSpPr>
          <p:cNvPr id="213" name="Straight Arrow Connector 212">
            <a:extLst>
              <a:ext uri="{FF2B5EF4-FFF2-40B4-BE49-F238E27FC236}">
                <a16:creationId xmlns:a16="http://schemas.microsoft.com/office/drawing/2014/main" id="{DC1B4595-FC6F-40BD-A798-4FB368DE055B}"/>
              </a:ext>
            </a:extLst>
          </p:cNvPr>
          <p:cNvCxnSpPr>
            <a:cxnSpLocks/>
          </p:cNvCxnSpPr>
          <p:nvPr/>
        </p:nvCxnSpPr>
        <p:spPr>
          <a:xfrm>
            <a:off x="9566865" y="3734166"/>
            <a:ext cx="42394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14" name="Shape 222">
            <a:extLst>
              <a:ext uri="{FF2B5EF4-FFF2-40B4-BE49-F238E27FC236}">
                <a16:creationId xmlns:a16="http://schemas.microsoft.com/office/drawing/2014/main" id="{A25B3CD9-C1D1-434A-B331-164A5452D04F}"/>
              </a:ext>
            </a:extLst>
          </p:cNvPr>
          <p:cNvSpPr txBox="1"/>
          <p:nvPr/>
        </p:nvSpPr>
        <p:spPr>
          <a:xfrm>
            <a:off x="11037638" y="4033679"/>
            <a:ext cx="1154362" cy="421200"/>
          </a:xfrm>
          <a:prstGeom prst="rect">
            <a:avLst/>
          </a:prstGeom>
          <a:noFill/>
          <a:ln>
            <a:noFill/>
          </a:ln>
        </p:spPr>
        <p:txBody>
          <a:bodyPr lIns="91440" tIns="45720" rIns="91440" bIns="45720" anchor="t" anchorCtr="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Semibold"/>
                <a:ea typeface="+mn-ea"/>
                <a:cs typeface="Arial"/>
                <a:sym typeface="Arial"/>
              </a:rPr>
              <a:t>Web &amp; mobile apps</a:t>
            </a:r>
            <a:endParaRPr kumimoji="0" lang="en" sz="1050" b="0" i="0" u="none" strike="noStrike" kern="0" cap="none" spc="0" normalizeH="0" baseline="0" noProof="0" dirty="0">
              <a:ln>
                <a:noFill/>
              </a:ln>
              <a:solidFill>
                <a:srgbClr val="1A1A1A"/>
              </a:solidFill>
              <a:effectLst/>
              <a:uLnTx/>
              <a:uFillTx/>
              <a:latin typeface="Segoe UI Semibold"/>
              <a:ea typeface="+mn-ea"/>
              <a:cs typeface="Arial"/>
              <a:sym typeface="Arial"/>
            </a:endParaRPr>
          </a:p>
        </p:txBody>
      </p:sp>
      <p:cxnSp>
        <p:nvCxnSpPr>
          <p:cNvPr id="241" name="Straight Arrow Connector 240">
            <a:extLst>
              <a:ext uri="{FF2B5EF4-FFF2-40B4-BE49-F238E27FC236}">
                <a16:creationId xmlns:a16="http://schemas.microsoft.com/office/drawing/2014/main" id="{6364D219-4020-425E-B464-E9D7AA8FE976}"/>
              </a:ext>
            </a:extLst>
          </p:cNvPr>
          <p:cNvCxnSpPr>
            <a:cxnSpLocks/>
          </p:cNvCxnSpPr>
          <p:nvPr/>
        </p:nvCxnSpPr>
        <p:spPr>
          <a:xfrm>
            <a:off x="10615408" y="3734166"/>
            <a:ext cx="626399" cy="0"/>
          </a:xfrm>
          <a:prstGeom prst="straightConnector1">
            <a:avLst/>
          </a:prstGeom>
          <a:ln w="12700">
            <a:solidFill>
              <a:schemeClr val="accent1"/>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145760C-26A8-499E-9936-4A8142EBD78F}"/>
              </a:ext>
            </a:extLst>
          </p:cNvPr>
          <p:cNvSpPr>
            <a:spLocks noGrp="1"/>
          </p:cNvSpPr>
          <p:nvPr>
            <p:ph type="title"/>
          </p:nvPr>
        </p:nvSpPr>
        <p:spPr/>
        <p:txBody>
          <a:bodyPr/>
          <a:lstStyle/>
          <a:p>
            <a:pPr algn="ctr"/>
            <a:r>
              <a:rPr lang="en-US" dirty="0"/>
              <a:t>Knowledge mining: </a:t>
            </a:r>
            <a:r>
              <a:rPr lang="en-US" dirty="0">
                <a:cs typeface="Segoe UI Light" panose="020B0502040204020203" pitchFamily="34" charset="0"/>
              </a:rPr>
              <a:t>Reference Architecture</a:t>
            </a:r>
            <a:endParaRPr lang="en-US" dirty="0"/>
          </a:p>
        </p:txBody>
      </p:sp>
      <p:sp>
        <p:nvSpPr>
          <p:cNvPr id="94" name="Freeform: Shape 93">
            <a:extLst>
              <a:ext uri="{FF2B5EF4-FFF2-40B4-BE49-F238E27FC236}">
                <a16:creationId xmlns:a16="http://schemas.microsoft.com/office/drawing/2014/main" id="{800BE882-8D45-455C-87BF-43071B0B2D10}"/>
              </a:ext>
            </a:extLst>
          </p:cNvPr>
          <p:cNvSpPr/>
          <p:nvPr/>
        </p:nvSpPr>
        <p:spPr bwMode="auto">
          <a:xfrm>
            <a:off x="8976430" y="3484983"/>
            <a:ext cx="517342" cy="47908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63">
            <a:extLst>
              <a:ext uri="{FF2B5EF4-FFF2-40B4-BE49-F238E27FC236}">
                <a16:creationId xmlns:a16="http://schemas.microsoft.com/office/drawing/2014/main" id="{7C0F10C0-015E-4A14-9A7C-01A1522821BB}"/>
              </a:ext>
            </a:extLst>
          </p:cNvPr>
          <p:cNvSpPr/>
          <p:nvPr/>
        </p:nvSpPr>
        <p:spPr bwMode="auto">
          <a:xfrm>
            <a:off x="4839469" y="3472719"/>
            <a:ext cx="604856" cy="522894"/>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Freeform 184">
            <a:extLst>
              <a:ext uri="{FF2B5EF4-FFF2-40B4-BE49-F238E27FC236}">
                <a16:creationId xmlns:a16="http://schemas.microsoft.com/office/drawing/2014/main" id="{1B2AD807-71FC-4218-BA9C-1499A2D6EC66}"/>
              </a:ext>
            </a:extLst>
          </p:cNvPr>
          <p:cNvSpPr/>
          <p:nvPr/>
        </p:nvSpPr>
        <p:spPr bwMode="auto">
          <a:xfrm>
            <a:off x="2747723" y="3496835"/>
            <a:ext cx="476212" cy="474662"/>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1A1A1A"/>
              </a:solidFill>
              <a:effectLst/>
              <a:uLnTx/>
              <a:uFillTx/>
              <a:latin typeface="Segoe UI Semibold"/>
              <a:ea typeface="Segoe UI" pitchFamily="34" charset="0"/>
              <a:cs typeface="Segoe UI" pitchFamily="34" charset="0"/>
            </a:endParaRPr>
          </a:p>
        </p:txBody>
      </p:sp>
      <p:grpSp>
        <p:nvGrpSpPr>
          <p:cNvPr id="102" name="Group 101">
            <a:extLst>
              <a:ext uri="{FF2B5EF4-FFF2-40B4-BE49-F238E27FC236}">
                <a16:creationId xmlns:a16="http://schemas.microsoft.com/office/drawing/2014/main" id="{AE45173B-3BF3-472E-84E7-11A9B0A70932}"/>
              </a:ext>
            </a:extLst>
          </p:cNvPr>
          <p:cNvGrpSpPr/>
          <p:nvPr/>
        </p:nvGrpSpPr>
        <p:grpSpPr>
          <a:xfrm>
            <a:off x="7033395" y="3103452"/>
            <a:ext cx="756190" cy="441992"/>
            <a:chOff x="6805144" y="3526835"/>
            <a:chExt cx="819907" cy="479234"/>
          </a:xfrm>
          <a:solidFill>
            <a:schemeClr val="bg1"/>
          </a:solidFill>
        </p:grpSpPr>
        <p:sp>
          <p:nvSpPr>
            <p:cNvPr id="103" name="Freeform: Shape 102">
              <a:extLst>
                <a:ext uri="{FF2B5EF4-FFF2-40B4-BE49-F238E27FC236}">
                  <a16:creationId xmlns:a16="http://schemas.microsoft.com/office/drawing/2014/main" id="{72B662C7-252A-43F0-8E22-2B980AC36E92}"/>
                </a:ext>
              </a:extLst>
            </p:cNvPr>
            <p:cNvSpPr/>
            <p:nvPr/>
          </p:nvSpPr>
          <p:spPr bwMode="auto">
            <a:xfrm>
              <a:off x="6805144" y="3526835"/>
              <a:ext cx="819907" cy="479234"/>
            </a:xfrm>
            <a:custGeom>
              <a:avLst/>
              <a:gdLst>
                <a:gd name="connsiteX0" fmla="*/ 376299 w 819907"/>
                <a:gd name="connsiteY0" fmla="*/ 398713 h 479234"/>
                <a:gd name="connsiteX1" fmla="*/ 381044 w 819907"/>
                <a:gd name="connsiteY1" fmla="*/ 399671 h 479234"/>
                <a:gd name="connsiteX2" fmla="*/ 383341 w 819907"/>
                <a:gd name="connsiteY2" fmla="*/ 399207 h 479234"/>
                <a:gd name="connsiteX3" fmla="*/ 485807 w 819907"/>
                <a:gd name="connsiteY3" fmla="*/ 0 h 479234"/>
                <a:gd name="connsiteX4" fmla="*/ 556870 w 819907"/>
                <a:gd name="connsiteY4" fmla="*/ 22944 h 479234"/>
                <a:gd name="connsiteX5" fmla="*/ 573964 w 819907"/>
                <a:gd name="connsiteY5" fmla="*/ 37852 h 479234"/>
                <a:gd name="connsiteX6" fmla="*/ 581328 w 819907"/>
                <a:gd name="connsiteY6" fmla="*/ 37085 h 479234"/>
                <a:gd name="connsiteX7" fmla="*/ 708709 w 819907"/>
                <a:gd name="connsiteY7" fmla="*/ 144357 h 479234"/>
                <a:gd name="connsiteX8" fmla="*/ 709257 w 819907"/>
                <a:gd name="connsiteY8" fmla="*/ 149977 h 479234"/>
                <a:gd name="connsiteX9" fmla="*/ 723492 w 819907"/>
                <a:gd name="connsiteY9" fmla="*/ 151574 h 479234"/>
                <a:gd name="connsiteX10" fmla="*/ 819907 w 819907"/>
                <a:gd name="connsiteY10" fmla="*/ 283191 h 479234"/>
                <a:gd name="connsiteX11" fmla="*/ 699157 w 819907"/>
                <a:gd name="connsiteY11" fmla="*/ 417539 h 479234"/>
                <a:gd name="connsiteX12" fmla="*/ 674821 w 819907"/>
                <a:gd name="connsiteY12" fmla="*/ 414809 h 479234"/>
                <a:gd name="connsiteX13" fmla="*/ 658541 w 819907"/>
                <a:gd name="connsiteY13" fmla="*/ 409187 h 479234"/>
                <a:gd name="connsiteX14" fmla="*/ 657617 w 819907"/>
                <a:gd name="connsiteY14" fmla="*/ 410766 h 479234"/>
                <a:gd name="connsiteX15" fmla="*/ 552224 w 819907"/>
                <a:gd name="connsiteY15" fmla="*/ 462715 h 479234"/>
                <a:gd name="connsiteX16" fmla="*/ 538906 w 819907"/>
                <a:gd name="connsiteY16" fmla="*/ 461470 h 479234"/>
                <a:gd name="connsiteX17" fmla="*/ 538906 w 819907"/>
                <a:gd name="connsiteY17" fmla="*/ 457973 h 479234"/>
                <a:gd name="connsiteX18" fmla="*/ 533782 w 819907"/>
                <a:gd name="connsiteY18" fmla="*/ 459007 h 479234"/>
                <a:gd name="connsiteX19" fmla="*/ 518678 w 819907"/>
                <a:gd name="connsiteY19" fmla="*/ 455958 h 479234"/>
                <a:gd name="connsiteX20" fmla="*/ 518678 w 819907"/>
                <a:gd name="connsiteY20" fmla="*/ 458039 h 479234"/>
                <a:gd name="connsiteX21" fmla="*/ 505160 w 819907"/>
                <a:gd name="connsiteY21" fmla="*/ 454149 h 479234"/>
                <a:gd name="connsiteX22" fmla="*/ 496290 w 819907"/>
                <a:gd name="connsiteY22" fmla="*/ 459543 h 479234"/>
                <a:gd name="connsiteX23" fmla="*/ 408828 w 819907"/>
                <a:gd name="connsiteY23" fmla="*/ 479234 h 479234"/>
                <a:gd name="connsiteX24" fmla="*/ 321367 w 819907"/>
                <a:gd name="connsiteY24" fmla="*/ 459543 h 479234"/>
                <a:gd name="connsiteX25" fmla="*/ 307471 w 819907"/>
                <a:gd name="connsiteY25" fmla="*/ 451092 h 479234"/>
                <a:gd name="connsiteX26" fmla="*/ 302017 w 819907"/>
                <a:gd name="connsiteY26" fmla="*/ 452786 h 479234"/>
                <a:gd name="connsiteX27" fmla="*/ 273752 w 819907"/>
                <a:gd name="connsiteY27" fmla="*/ 455635 h 479234"/>
                <a:gd name="connsiteX28" fmla="*/ 258918 w 819907"/>
                <a:gd name="connsiteY28" fmla="*/ 454513 h 479234"/>
                <a:gd name="connsiteX29" fmla="*/ 258918 w 819907"/>
                <a:gd name="connsiteY29" fmla="*/ 454372 h 479234"/>
                <a:gd name="connsiteX30" fmla="*/ 255075 w 819907"/>
                <a:gd name="connsiteY30" fmla="*/ 455148 h 479234"/>
                <a:gd name="connsiteX31" fmla="*/ 230445 w 819907"/>
                <a:gd name="connsiteY31" fmla="*/ 450176 h 479234"/>
                <a:gd name="connsiteX32" fmla="*/ 222093 w 819907"/>
                <a:gd name="connsiteY32" fmla="*/ 444545 h 479234"/>
                <a:gd name="connsiteX33" fmla="*/ 195339 w 819907"/>
                <a:gd name="connsiteY33" fmla="*/ 431683 h 479234"/>
                <a:gd name="connsiteX34" fmla="*/ 181056 w 819907"/>
                <a:gd name="connsiteY34" fmla="*/ 419899 h 479234"/>
                <a:gd name="connsiteX35" fmla="*/ 168512 w 819907"/>
                <a:gd name="connsiteY35" fmla="*/ 423792 h 479234"/>
                <a:gd name="connsiteX36" fmla="*/ 140248 w 819907"/>
                <a:gd name="connsiteY36" fmla="*/ 426641 h 479234"/>
                <a:gd name="connsiteX37" fmla="*/ 0 w 819907"/>
                <a:gd name="connsiteY37" fmla="*/ 286394 h 479234"/>
                <a:gd name="connsiteX38" fmla="*/ 111983 w 819907"/>
                <a:gd name="connsiteY38" fmla="*/ 148996 h 479234"/>
                <a:gd name="connsiteX39" fmla="*/ 118745 w 819907"/>
                <a:gd name="connsiteY39" fmla="*/ 148315 h 479234"/>
                <a:gd name="connsiteX40" fmla="*/ 127283 w 819907"/>
                <a:gd name="connsiteY40" fmla="*/ 106023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 name="connsiteX0" fmla="*/ 376299 w 819907"/>
                <a:gd name="connsiteY0" fmla="*/ 398713 h 479234"/>
                <a:gd name="connsiteX1" fmla="*/ 381044 w 819907"/>
                <a:gd name="connsiteY1" fmla="*/ 399671 h 479234"/>
                <a:gd name="connsiteX2" fmla="*/ 383341 w 819907"/>
                <a:gd name="connsiteY2" fmla="*/ 399207 h 479234"/>
                <a:gd name="connsiteX3" fmla="*/ 376299 w 819907"/>
                <a:gd name="connsiteY3" fmla="*/ 398713 h 479234"/>
                <a:gd name="connsiteX4" fmla="*/ 485807 w 819907"/>
                <a:gd name="connsiteY4" fmla="*/ 0 h 479234"/>
                <a:gd name="connsiteX5" fmla="*/ 556870 w 819907"/>
                <a:gd name="connsiteY5" fmla="*/ 22944 h 479234"/>
                <a:gd name="connsiteX6" fmla="*/ 573964 w 819907"/>
                <a:gd name="connsiteY6" fmla="*/ 37852 h 479234"/>
                <a:gd name="connsiteX7" fmla="*/ 581328 w 819907"/>
                <a:gd name="connsiteY7" fmla="*/ 37085 h 479234"/>
                <a:gd name="connsiteX8" fmla="*/ 708709 w 819907"/>
                <a:gd name="connsiteY8" fmla="*/ 144357 h 479234"/>
                <a:gd name="connsiteX9" fmla="*/ 709257 w 819907"/>
                <a:gd name="connsiteY9" fmla="*/ 149977 h 479234"/>
                <a:gd name="connsiteX10" fmla="*/ 723492 w 819907"/>
                <a:gd name="connsiteY10" fmla="*/ 151574 h 479234"/>
                <a:gd name="connsiteX11" fmla="*/ 819907 w 819907"/>
                <a:gd name="connsiteY11" fmla="*/ 283191 h 479234"/>
                <a:gd name="connsiteX12" fmla="*/ 699157 w 819907"/>
                <a:gd name="connsiteY12" fmla="*/ 417539 h 479234"/>
                <a:gd name="connsiteX13" fmla="*/ 674821 w 819907"/>
                <a:gd name="connsiteY13" fmla="*/ 414809 h 479234"/>
                <a:gd name="connsiteX14" fmla="*/ 658541 w 819907"/>
                <a:gd name="connsiteY14" fmla="*/ 409187 h 479234"/>
                <a:gd name="connsiteX15" fmla="*/ 657617 w 819907"/>
                <a:gd name="connsiteY15" fmla="*/ 410766 h 479234"/>
                <a:gd name="connsiteX16" fmla="*/ 552224 w 819907"/>
                <a:gd name="connsiteY16" fmla="*/ 462715 h 479234"/>
                <a:gd name="connsiteX17" fmla="*/ 538906 w 819907"/>
                <a:gd name="connsiteY17" fmla="*/ 461470 h 479234"/>
                <a:gd name="connsiteX18" fmla="*/ 538906 w 819907"/>
                <a:gd name="connsiteY18" fmla="*/ 457973 h 479234"/>
                <a:gd name="connsiteX19" fmla="*/ 533782 w 819907"/>
                <a:gd name="connsiteY19" fmla="*/ 459007 h 479234"/>
                <a:gd name="connsiteX20" fmla="*/ 518678 w 819907"/>
                <a:gd name="connsiteY20" fmla="*/ 455958 h 479234"/>
                <a:gd name="connsiteX21" fmla="*/ 518678 w 819907"/>
                <a:gd name="connsiteY21" fmla="*/ 458039 h 479234"/>
                <a:gd name="connsiteX22" fmla="*/ 505160 w 819907"/>
                <a:gd name="connsiteY22" fmla="*/ 454149 h 479234"/>
                <a:gd name="connsiteX23" fmla="*/ 496290 w 819907"/>
                <a:gd name="connsiteY23" fmla="*/ 459543 h 479234"/>
                <a:gd name="connsiteX24" fmla="*/ 408828 w 819907"/>
                <a:gd name="connsiteY24" fmla="*/ 479234 h 479234"/>
                <a:gd name="connsiteX25" fmla="*/ 321367 w 819907"/>
                <a:gd name="connsiteY25" fmla="*/ 459543 h 479234"/>
                <a:gd name="connsiteX26" fmla="*/ 307471 w 819907"/>
                <a:gd name="connsiteY26" fmla="*/ 451092 h 479234"/>
                <a:gd name="connsiteX27" fmla="*/ 302017 w 819907"/>
                <a:gd name="connsiteY27" fmla="*/ 452786 h 479234"/>
                <a:gd name="connsiteX28" fmla="*/ 273752 w 819907"/>
                <a:gd name="connsiteY28" fmla="*/ 455635 h 479234"/>
                <a:gd name="connsiteX29" fmla="*/ 258918 w 819907"/>
                <a:gd name="connsiteY29" fmla="*/ 454513 h 479234"/>
                <a:gd name="connsiteX30" fmla="*/ 258918 w 819907"/>
                <a:gd name="connsiteY30" fmla="*/ 454372 h 479234"/>
                <a:gd name="connsiteX31" fmla="*/ 255075 w 819907"/>
                <a:gd name="connsiteY31" fmla="*/ 455148 h 479234"/>
                <a:gd name="connsiteX32" fmla="*/ 230445 w 819907"/>
                <a:gd name="connsiteY32" fmla="*/ 450176 h 479234"/>
                <a:gd name="connsiteX33" fmla="*/ 222093 w 819907"/>
                <a:gd name="connsiteY33" fmla="*/ 444545 h 479234"/>
                <a:gd name="connsiteX34" fmla="*/ 195339 w 819907"/>
                <a:gd name="connsiteY34" fmla="*/ 431683 h 479234"/>
                <a:gd name="connsiteX35" fmla="*/ 181056 w 819907"/>
                <a:gd name="connsiteY35" fmla="*/ 419899 h 479234"/>
                <a:gd name="connsiteX36" fmla="*/ 168512 w 819907"/>
                <a:gd name="connsiteY36" fmla="*/ 423792 h 479234"/>
                <a:gd name="connsiteX37" fmla="*/ 140248 w 819907"/>
                <a:gd name="connsiteY37" fmla="*/ 426641 h 479234"/>
                <a:gd name="connsiteX38" fmla="*/ 0 w 819907"/>
                <a:gd name="connsiteY38" fmla="*/ 286394 h 479234"/>
                <a:gd name="connsiteX39" fmla="*/ 111983 w 819907"/>
                <a:gd name="connsiteY39" fmla="*/ 148996 h 479234"/>
                <a:gd name="connsiteX40" fmla="*/ 118745 w 819907"/>
                <a:gd name="connsiteY40" fmla="*/ 148315 h 479234"/>
                <a:gd name="connsiteX41" fmla="*/ 235608 w 819907"/>
                <a:gd name="connsiteY41" fmla="*/ 34220 h 479234"/>
                <a:gd name="connsiteX42" fmla="*/ 250073 w 819907"/>
                <a:gd name="connsiteY42" fmla="*/ 37140 h 479234"/>
                <a:gd name="connsiteX43" fmla="*/ 250378 w 819907"/>
                <a:gd name="connsiteY43" fmla="*/ 37085 h 479234"/>
                <a:gd name="connsiteX44" fmla="*/ 254168 w 819907"/>
                <a:gd name="connsiteY44" fmla="*/ 37479 h 479234"/>
                <a:gd name="connsiteX45" fmla="*/ 254168 w 819907"/>
                <a:gd name="connsiteY45" fmla="*/ 37967 h 479234"/>
                <a:gd name="connsiteX46" fmla="*/ 274396 w 819907"/>
                <a:gd name="connsiteY46" fmla="*/ 42051 h 479234"/>
                <a:gd name="connsiteX47" fmla="*/ 274396 w 819907"/>
                <a:gd name="connsiteY47" fmla="*/ 39586 h 479234"/>
                <a:gd name="connsiteX48" fmla="*/ 275015 w 819907"/>
                <a:gd name="connsiteY48" fmla="*/ 39651 h 479234"/>
                <a:gd name="connsiteX49" fmla="*/ 293030 w 819907"/>
                <a:gd name="connsiteY49" fmla="*/ 24293 h 479234"/>
                <a:gd name="connsiteX50" fmla="*/ 365726 w 819907"/>
                <a:gd name="connsiteY50" fmla="*/ 1348 h 479234"/>
                <a:gd name="connsiteX51" fmla="*/ 416337 w 819907"/>
                <a:gd name="connsiteY51" fmla="*/ 11906 h 479234"/>
                <a:gd name="connsiteX52" fmla="*/ 425260 w 819907"/>
                <a:gd name="connsiteY52" fmla="*/ 16911 h 479234"/>
                <a:gd name="connsiteX53" fmla="*/ 436334 w 819907"/>
                <a:gd name="connsiteY53" fmla="*/ 10558 h 479234"/>
                <a:gd name="connsiteX54" fmla="*/ 485807 w 819907"/>
                <a:gd name="connsiteY54" fmla="*/ 0 h 479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19907" h="479234">
                  <a:moveTo>
                    <a:pt x="376299" y="398713"/>
                  </a:moveTo>
                  <a:lnTo>
                    <a:pt x="381044" y="399671"/>
                  </a:lnTo>
                  <a:lnTo>
                    <a:pt x="383341" y="399207"/>
                  </a:lnTo>
                  <a:lnTo>
                    <a:pt x="376299" y="398713"/>
                  </a:lnTo>
                  <a:close/>
                  <a:moveTo>
                    <a:pt x="485807" y="0"/>
                  </a:moveTo>
                  <a:cubicBezTo>
                    <a:pt x="512131" y="0"/>
                    <a:pt x="536585" y="8458"/>
                    <a:pt x="556870" y="22944"/>
                  </a:cubicBezTo>
                  <a:lnTo>
                    <a:pt x="573964" y="37852"/>
                  </a:lnTo>
                  <a:lnTo>
                    <a:pt x="581328" y="37085"/>
                  </a:lnTo>
                  <a:cubicBezTo>
                    <a:pt x="644161" y="37085"/>
                    <a:pt x="696585" y="83137"/>
                    <a:pt x="708709" y="144357"/>
                  </a:cubicBezTo>
                  <a:cubicBezTo>
                    <a:pt x="708892" y="146230"/>
                    <a:pt x="709074" y="148104"/>
                    <a:pt x="709257" y="149977"/>
                  </a:cubicBezTo>
                  <a:lnTo>
                    <a:pt x="723492" y="151574"/>
                  </a:lnTo>
                  <a:cubicBezTo>
                    <a:pt x="778516" y="164101"/>
                    <a:pt x="819907" y="218268"/>
                    <a:pt x="819907" y="283191"/>
                  </a:cubicBezTo>
                  <a:cubicBezTo>
                    <a:pt x="819907" y="357389"/>
                    <a:pt x="765845" y="417539"/>
                    <a:pt x="699157" y="417539"/>
                  </a:cubicBezTo>
                  <a:cubicBezTo>
                    <a:pt x="690821" y="417539"/>
                    <a:pt x="682682" y="416599"/>
                    <a:pt x="674821" y="414809"/>
                  </a:cubicBezTo>
                  <a:lnTo>
                    <a:pt x="658541" y="409187"/>
                  </a:lnTo>
                  <a:lnTo>
                    <a:pt x="657617" y="410766"/>
                  </a:lnTo>
                  <a:cubicBezTo>
                    <a:pt x="634776" y="442108"/>
                    <a:pt x="596096" y="462715"/>
                    <a:pt x="552224" y="462715"/>
                  </a:cubicBezTo>
                  <a:lnTo>
                    <a:pt x="538906" y="461470"/>
                  </a:lnTo>
                  <a:lnTo>
                    <a:pt x="538906" y="457973"/>
                  </a:lnTo>
                  <a:lnTo>
                    <a:pt x="533782" y="459007"/>
                  </a:lnTo>
                  <a:lnTo>
                    <a:pt x="518678" y="455958"/>
                  </a:lnTo>
                  <a:lnTo>
                    <a:pt x="518678" y="458039"/>
                  </a:lnTo>
                  <a:lnTo>
                    <a:pt x="505160" y="454149"/>
                  </a:lnTo>
                  <a:lnTo>
                    <a:pt x="496290" y="459543"/>
                  </a:lnTo>
                  <a:cubicBezTo>
                    <a:pt x="471323" y="471975"/>
                    <a:pt x="441226" y="479234"/>
                    <a:pt x="408828" y="479234"/>
                  </a:cubicBezTo>
                  <a:cubicBezTo>
                    <a:pt x="376431" y="479234"/>
                    <a:pt x="346333" y="471975"/>
                    <a:pt x="321367" y="459543"/>
                  </a:cubicBezTo>
                  <a:lnTo>
                    <a:pt x="307471" y="451092"/>
                  </a:lnTo>
                  <a:lnTo>
                    <a:pt x="302017" y="452786"/>
                  </a:lnTo>
                  <a:cubicBezTo>
                    <a:pt x="292887" y="454654"/>
                    <a:pt x="283434" y="455635"/>
                    <a:pt x="273752" y="455635"/>
                  </a:cubicBezTo>
                  <a:lnTo>
                    <a:pt x="258918" y="454513"/>
                  </a:lnTo>
                  <a:lnTo>
                    <a:pt x="258918" y="454372"/>
                  </a:lnTo>
                  <a:lnTo>
                    <a:pt x="255075" y="455148"/>
                  </a:lnTo>
                  <a:cubicBezTo>
                    <a:pt x="246339" y="455148"/>
                    <a:pt x="238015" y="453378"/>
                    <a:pt x="230445" y="450176"/>
                  </a:cubicBezTo>
                  <a:lnTo>
                    <a:pt x="222093" y="444545"/>
                  </a:lnTo>
                  <a:lnTo>
                    <a:pt x="195339" y="431683"/>
                  </a:lnTo>
                  <a:lnTo>
                    <a:pt x="181056" y="419899"/>
                  </a:lnTo>
                  <a:lnTo>
                    <a:pt x="168512" y="423792"/>
                  </a:lnTo>
                  <a:cubicBezTo>
                    <a:pt x="159382" y="425660"/>
                    <a:pt x="149930" y="426641"/>
                    <a:pt x="140248" y="426641"/>
                  </a:cubicBezTo>
                  <a:cubicBezTo>
                    <a:pt x="62791" y="426641"/>
                    <a:pt x="0" y="363851"/>
                    <a:pt x="0" y="286394"/>
                  </a:cubicBezTo>
                  <a:cubicBezTo>
                    <a:pt x="0" y="218620"/>
                    <a:pt x="48074" y="162074"/>
                    <a:pt x="111983" y="148996"/>
                  </a:cubicBezTo>
                  <a:lnTo>
                    <a:pt x="118745" y="148315"/>
                  </a:lnTo>
                  <a:lnTo>
                    <a:pt x="235608" y="34220"/>
                  </a:lnTo>
                  <a:lnTo>
                    <a:pt x="250073" y="37140"/>
                  </a:lnTo>
                  <a:lnTo>
                    <a:pt x="250378" y="37085"/>
                  </a:lnTo>
                  <a:lnTo>
                    <a:pt x="254168" y="37479"/>
                  </a:lnTo>
                  <a:lnTo>
                    <a:pt x="254168" y="37967"/>
                  </a:lnTo>
                  <a:lnTo>
                    <a:pt x="274396" y="42051"/>
                  </a:lnTo>
                  <a:lnTo>
                    <a:pt x="274396" y="39586"/>
                  </a:lnTo>
                  <a:lnTo>
                    <a:pt x="275015" y="39651"/>
                  </a:lnTo>
                  <a:lnTo>
                    <a:pt x="293030" y="24293"/>
                  </a:lnTo>
                  <a:cubicBezTo>
                    <a:pt x="313781" y="9807"/>
                    <a:pt x="338798" y="1348"/>
                    <a:pt x="365726" y="1348"/>
                  </a:cubicBezTo>
                  <a:cubicBezTo>
                    <a:pt x="383678" y="1348"/>
                    <a:pt x="400781" y="5108"/>
                    <a:pt x="416337" y="11906"/>
                  </a:cubicBezTo>
                  <a:lnTo>
                    <a:pt x="425260" y="16911"/>
                  </a:lnTo>
                  <a:lnTo>
                    <a:pt x="436334" y="10558"/>
                  </a:lnTo>
                  <a:cubicBezTo>
                    <a:pt x="451540" y="3759"/>
                    <a:pt x="468258" y="0"/>
                    <a:pt x="48580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A79AF0B5-D87C-4756-B52F-47C67168764D}"/>
                </a:ext>
              </a:extLst>
            </p:cNvPr>
            <p:cNvSpPr/>
            <p:nvPr/>
          </p:nvSpPr>
          <p:spPr>
            <a:xfrm>
              <a:off x="6805144" y="3526835"/>
              <a:ext cx="819907" cy="479234"/>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33427F7E-F07E-4143-AE54-75D3513C799C}"/>
              </a:ext>
            </a:extLst>
          </p:cNvPr>
          <p:cNvGrpSpPr/>
          <p:nvPr/>
        </p:nvGrpSpPr>
        <p:grpSpPr>
          <a:xfrm>
            <a:off x="11316308" y="3517522"/>
            <a:ext cx="597022" cy="397434"/>
            <a:chOff x="11045596" y="2247786"/>
            <a:chExt cx="736138" cy="490042"/>
          </a:xfrm>
        </p:grpSpPr>
        <p:grpSp>
          <p:nvGrpSpPr>
            <p:cNvPr id="145" name="Group 144">
              <a:extLst>
                <a:ext uri="{FF2B5EF4-FFF2-40B4-BE49-F238E27FC236}">
                  <a16:creationId xmlns:a16="http://schemas.microsoft.com/office/drawing/2014/main" id="{E6ACB8B0-400A-4B9E-8973-645DEF6D9D2C}"/>
                </a:ext>
              </a:extLst>
            </p:cNvPr>
            <p:cNvGrpSpPr/>
            <p:nvPr/>
          </p:nvGrpSpPr>
          <p:grpSpPr>
            <a:xfrm>
              <a:off x="11045596" y="2247786"/>
              <a:ext cx="736138" cy="490042"/>
              <a:chOff x="2158428" y="1769885"/>
              <a:chExt cx="6300710" cy="4194336"/>
            </a:xfrm>
          </p:grpSpPr>
          <p:sp>
            <p:nvSpPr>
              <p:cNvPr id="147" name="Rectangle 146">
                <a:extLst>
                  <a:ext uri="{FF2B5EF4-FFF2-40B4-BE49-F238E27FC236}">
                    <a16:creationId xmlns:a16="http://schemas.microsoft.com/office/drawing/2014/main" id="{87DC35D6-41A9-4873-BD64-6FB46E8EA46A}"/>
                  </a:ext>
                </a:extLst>
              </p:cNvPr>
              <p:cNvSpPr/>
              <p:nvPr/>
            </p:nvSpPr>
            <p:spPr>
              <a:xfrm>
                <a:off x="2158428" y="2074895"/>
                <a:ext cx="6300710" cy="3889326"/>
              </a:xfrm>
              <a:prstGeom prst="rect">
                <a:avLst/>
              </a:prstGeom>
              <a:solidFill>
                <a:schemeClr val="accent1"/>
              </a:solidFill>
              <a:ln w="762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C986A75D-12B5-4AB7-850D-2ACF6BD71B64}"/>
                  </a:ext>
                </a:extLst>
              </p:cNvPr>
              <p:cNvSpPr/>
              <p:nvPr/>
            </p:nvSpPr>
            <p:spPr>
              <a:xfrm>
                <a:off x="2158428" y="1769885"/>
                <a:ext cx="6300710" cy="306148"/>
              </a:xfrm>
              <a:prstGeom prst="rect">
                <a:avLst/>
              </a:prstGeom>
              <a:solidFill>
                <a:srgbClr val="005A9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9" name="Rounded Rectangle 215">
                <a:extLst>
                  <a:ext uri="{FF2B5EF4-FFF2-40B4-BE49-F238E27FC236}">
                    <a16:creationId xmlns:a16="http://schemas.microsoft.com/office/drawing/2014/main" id="{9A2F81DA-790A-4F05-B6F8-220487FBCBD8}"/>
                  </a:ext>
                </a:extLst>
              </p:cNvPr>
              <p:cNvSpPr/>
              <p:nvPr/>
            </p:nvSpPr>
            <p:spPr>
              <a:xfrm>
                <a:off x="2300013" y="2230920"/>
                <a:ext cx="6017538" cy="3577273"/>
              </a:xfrm>
              <a:prstGeom prst="roundRect">
                <a:avLst>
                  <a:gd name="adj" fmla="val 1965"/>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0" name="Multiply 216">
                <a:extLst>
                  <a:ext uri="{FF2B5EF4-FFF2-40B4-BE49-F238E27FC236}">
                    <a16:creationId xmlns:a16="http://schemas.microsoft.com/office/drawing/2014/main" id="{EE625B84-0235-4BBA-A0ED-E850A85BA4CC}"/>
                  </a:ext>
                </a:extLst>
              </p:cNvPr>
              <p:cNvSpPr/>
              <p:nvPr/>
            </p:nvSpPr>
            <p:spPr>
              <a:xfrm>
                <a:off x="8161932" y="1798086"/>
                <a:ext cx="249745" cy="249745"/>
              </a:xfrm>
              <a:prstGeom prst="mathMultiply">
                <a:avLst>
                  <a:gd name="adj1" fmla="val 12626"/>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50769950-8059-499E-9D9D-E3A976C1F38A}"/>
                  </a:ext>
                </a:extLst>
              </p:cNvPr>
              <p:cNvSpPr/>
              <p:nvPr/>
            </p:nvSpPr>
            <p:spPr>
              <a:xfrm>
                <a:off x="7629467" y="1953420"/>
                <a:ext cx="163048" cy="44031"/>
              </a:xfrm>
              <a:prstGeom prst="rect">
                <a:avLst/>
              </a:prstGeom>
              <a:solidFill>
                <a:srgbClr val="FFFFFF"/>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221">
                <a:extLst>
                  <a:ext uri="{FF2B5EF4-FFF2-40B4-BE49-F238E27FC236}">
                    <a16:creationId xmlns:a16="http://schemas.microsoft.com/office/drawing/2014/main" id="{6A19745D-897A-44CA-95BA-ED7AF36B7CBC}"/>
                  </a:ext>
                </a:extLst>
              </p:cNvPr>
              <p:cNvSpPr/>
              <p:nvPr/>
            </p:nvSpPr>
            <p:spPr>
              <a:xfrm>
                <a:off x="7886700" y="1831521"/>
                <a:ext cx="204107" cy="165930"/>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46" name="Up Arrow 6">
              <a:extLst>
                <a:ext uri="{FF2B5EF4-FFF2-40B4-BE49-F238E27FC236}">
                  <a16:creationId xmlns:a16="http://schemas.microsoft.com/office/drawing/2014/main" id="{3FE06617-0013-4273-8319-C0B93713BAEB}"/>
                </a:ext>
              </a:extLst>
            </p:cNvPr>
            <p:cNvSpPr/>
            <p:nvPr/>
          </p:nvSpPr>
          <p:spPr bwMode="auto">
            <a:xfrm rot="2700000">
              <a:off x="11319129" y="2358291"/>
              <a:ext cx="248494" cy="291123"/>
            </a:xfrm>
            <a:prstGeom prst="upArrow">
              <a:avLst>
                <a:gd name="adj1" fmla="val 55098"/>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CA0604D0-4E4F-476A-80B2-5D5F13A76C04}"/>
              </a:ext>
            </a:extLst>
          </p:cNvPr>
          <p:cNvGrpSpPr/>
          <p:nvPr/>
        </p:nvGrpSpPr>
        <p:grpSpPr>
          <a:xfrm>
            <a:off x="826974" y="4081661"/>
            <a:ext cx="278514" cy="380634"/>
            <a:chOff x="7264761" y="118465"/>
            <a:chExt cx="365202" cy="499109"/>
          </a:xfrm>
        </p:grpSpPr>
        <p:sp>
          <p:nvSpPr>
            <p:cNvPr id="168" name="document">
              <a:extLst>
                <a:ext uri="{FF2B5EF4-FFF2-40B4-BE49-F238E27FC236}">
                  <a16:creationId xmlns:a16="http://schemas.microsoft.com/office/drawing/2014/main" id="{279E2100-D723-4CB9-8B4B-67831681EDD0}"/>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69" name="Right Triangle 168">
              <a:extLst>
                <a:ext uri="{FF2B5EF4-FFF2-40B4-BE49-F238E27FC236}">
                  <a16:creationId xmlns:a16="http://schemas.microsoft.com/office/drawing/2014/main" id="{10B557DF-4152-4159-A643-9C3543B9D8FD}"/>
                </a:ext>
              </a:extLst>
            </p:cNvPr>
            <p:cNvSpPr/>
            <p:nvPr/>
          </p:nvSpPr>
          <p:spPr bwMode="auto">
            <a:xfrm>
              <a:off x="7456155" y="118465"/>
              <a:ext cx="173808" cy="175543"/>
            </a:xfrm>
            <a:prstGeom prst="rtTriangle">
              <a:avLst/>
            </a:prstGeom>
            <a:solidFill>
              <a:srgbClr val="005A9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7C26B12C-BC66-4E33-94B7-8836712E6B72}"/>
              </a:ext>
            </a:extLst>
          </p:cNvPr>
          <p:cNvGrpSpPr/>
          <p:nvPr/>
        </p:nvGrpSpPr>
        <p:grpSpPr>
          <a:xfrm>
            <a:off x="734158" y="2783399"/>
            <a:ext cx="464147" cy="602468"/>
            <a:chOff x="734158" y="2783399"/>
            <a:chExt cx="464147" cy="602468"/>
          </a:xfrm>
        </p:grpSpPr>
        <p:sp>
          <p:nvSpPr>
            <p:cNvPr id="154" name="Rectangular Callout 25">
              <a:extLst>
                <a:ext uri="{FF2B5EF4-FFF2-40B4-BE49-F238E27FC236}">
                  <a16:creationId xmlns:a16="http://schemas.microsoft.com/office/drawing/2014/main" id="{658EC22E-6395-4CF7-BB05-46AC929FB681}"/>
                </a:ext>
              </a:extLst>
            </p:cNvPr>
            <p:cNvSpPr/>
            <p:nvPr/>
          </p:nvSpPr>
          <p:spPr bwMode="auto">
            <a:xfrm>
              <a:off x="734158" y="2783399"/>
              <a:ext cx="183812" cy="104869"/>
            </a:xfrm>
            <a:prstGeom prst="wedgeRectCallout">
              <a:avLst>
                <a:gd name="adj1" fmla="val -30344"/>
                <a:gd name="adj2" fmla="val 91673"/>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a:extLst>
                <a:ext uri="{FF2B5EF4-FFF2-40B4-BE49-F238E27FC236}">
                  <a16:creationId xmlns:a16="http://schemas.microsoft.com/office/drawing/2014/main" id="{C3144CE9-BE2A-46D6-BF15-7F5381E604F5}"/>
                </a:ext>
              </a:extLst>
            </p:cNvPr>
            <p:cNvCxnSpPr>
              <a:cxnSpLocks/>
            </p:cNvCxnSpPr>
            <p:nvPr/>
          </p:nvCxnSpPr>
          <p:spPr>
            <a:xfrm>
              <a:off x="998241" y="2783399"/>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D86C07D-E36A-4526-B05A-5A514D43C1FF}"/>
                </a:ext>
              </a:extLst>
            </p:cNvPr>
            <p:cNvCxnSpPr>
              <a:cxnSpLocks/>
            </p:cNvCxnSpPr>
            <p:nvPr/>
          </p:nvCxnSpPr>
          <p:spPr>
            <a:xfrm>
              <a:off x="998241" y="2851785"/>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5A4EC21-840B-4E76-A200-E328B51BC577}"/>
                </a:ext>
              </a:extLst>
            </p:cNvPr>
            <p:cNvCxnSpPr>
              <a:cxnSpLocks/>
            </p:cNvCxnSpPr>
            <p:nvPr/>
          </p:nvCxnSpPr>
          <p:spPr>
            <a:xfrm>
              <a:off x="999088" y="2920171"/>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1" name="Rectangle 160">
              <a:extLst>
                <a:ext uri="{FF2B5EF4-FFF2-40B4-BE49-F238E27FC236}">
                  <a16:creationId xmlns:a16="http://schemas.microsoft.com/office/drawing/2014/main" id="{155E6DF5-6C00-4362-8804-5F8F41FC6FE4}"/>
                </a:ext>
              </a:extLst>
            </p:cNvPr>
            <p:cNvSpPr/>
            <p:nvPr/>
          </p:nvSpPr>
          <p:spPr bwMode="auto">
            <a:xfrm>
              <a:off x="922340" y="2973331"/>
              <a:ext cx="275965" cy="242098"/>
            </a:xfrm>
            <a:prstGeom prst="rect">
              <a:avLst/>
            </a:prstGeom>
            <a:solidFill>
              <a:srgbClr val="005A9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Triangle 33">
              <a:extLst>
                <a:ext uri="{FF2B5EF4-FFF2-40B4-BE49-F238E27FC236}">
                  <a16:creationId xmlns:a16="http://schemas.microsoft.com/office/drawing/2014/main" id="{B6F12320-3CCD-4C72-B0DB-2CEBCAD52B15}"/>
                </a:ext>
              </a:extLst>
            </p:cNvPr>
            <p:cNvSpPr/>
            <p:nvPr/>
          </p:nvSpPr>
          <p:spPr bwMode="auto">
            <a:xfrm>
              <a:off x="922340" y="3057182"/>
              <a:ext cx="191322" cy="158246"/>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3" name="Triangle 34">
              <a:extLst>
                <a:ext uri="{FF2B5EF4-FFF2-40B4-BE49-F238E27FC236}">
                  <a16:creationId xmlns:a16="http://schemas.microsoft.com/office/drawing/2014/main" id="{AABD6CE5-4EC9-4E9E-B196-5CCC9ED1FF54}"/>
                </a:ext>
              </a:extLst>
            </p:cNvPr>
            <p:cNvSpPr/>
            <p:nvPr/>
          </p:nvSpPr>
          <p:spPr bwMode="auto">
            <a:xfrm>
              <a:off x="1080867" y="3111264"/>
              <a:ext cx="113068" cy="104164"/>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4" name="Oval 163">
              <a:extLst>
                <a:ext uri="{FF2B5EF4-FFF2-40B4-BE49-F238E27FC236}">
                  <a16:creationId xmlns:a16="http://schemas.microsoft.com/office/drawing/2014/main" id="{AA4D9912-8CDF-496A-B56E-8BC82A8C34C1}"/>
                </a:ext>
              </a:extLst>
            </p:cNvPr>
            <p:cNvSpPr/>
            <p:nvPr/>
          </p:nvSpPr>
          <p:spPr bwMode="auto">
            <a:xfrm>
              <a:off x="1095470" y="2995092"/>
              <a:ext cx="66517" cy="63169"/>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5" name="Straight Connector 164">
              <a:extLst>
                <a:ext uri="{FF2B5EF4-FFF2-40B4-BE49-F238E27FC236}">
                  <a16:creationId xmlns:a16="http://schemas.microsoft.com/office/drawing/2014/main" id="{EA8ABAF0-258C-4510-814C-3DD036F8CB02}"/>
                </a:ext>
              </a:extLst>
            </p:cNvPr>
            <p:cNvCxnSpPr>
              <a:cxnSpLocks/>
            </p:cNvCxnSpPr>
            <p:nvPr/>
          </p:nvCxnSpPr>
          <p:spPr>
            <a:xfrm>
              <a:off x="988216" y="3305834"/>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FA433A-9B56-4E6B-90D6-0572D9A3E66C}"/>
                </a:ext>
              </a:extLst>
            </p:cNvPr>
            <p:cNvSpPr/>
            <p:nvPr/>
          </p:nvSpPr>
          <p:spPr bwMode="auto">
            <a:xfrm>
              <a:off x="742867" y="3285423"/>
              <a:ext cx="175103" cy="100444"/>
            </a:xfrm>
            <a:prstGeom prst="rect">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D87DA976-48A0-404A-AFC1-81CC09335BF6}"/>
                </a:ext>
              </a:extLst>
            </p:cNvPr>
            <p:cNvGrpSpPr/>
            <p:nvPr/>
          </p:nvGrpSpPr>
          <p:grpSpPr>
            <a:xfrm>
              <a:off x="742866" y="2990386"/>
              <a:ext cx="143155" cy="205260"/>
              <a:chOff x="742867" y="2990386"/>
              <a:chExt cx="110112" cy="205260"/>
            </a:xfrm>
          </p:grpSpPr>
          <p:cxnSp>
            <p:nvCxnSpPr>
              <p:cNvPr id="158" name="Straight Connector 157">
                <a:extLst>
                  <a:ext uri="{FF2B5EF4-FFF2-40B4-BE49-F238E27FC236}">
                    <a16:creationId xmlns:a16="http://schemas.microsoft.com/office/drawing/2014/main" id="{932C72F3-ACD6-45E9-9FED-FE9B55B867C6}"/>
                  </a:ext>
                </a:extLst>
              </p:cNvPr>
              <p:cNvCxnSpPr>
                <a:cxnSpLocks/>
              </p:cNvCxnSpPr>
              <p:nvPr/>
            </p:nvCxnSpPr>
            <p:spPr>
              <a:xfrm>
                <a:off x="742867" y="299038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EC1DF9D5-1431-40A9-B5AF-5A8D33F95F08}"/>
                  </a:ext>
                </a:extLst>
              </p:cNvPr>
              <p:cNvCxnSpPr>
                <a:cxnSpLocks/>
              </p:cNvCxnSpPr>
              <p:nvPr/>
            </p:nvCxnSpPr>
            <p:spPr>
              <a:xfrm>
                <a:off x="742867" y="312722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C7E83877-06DF-4B39-B1F8-B4193B296B39}"/>
                  </a:ext>
                </a:extLst>
              </p:cNvPr>
              <p:cNvCxnSpPr>
                <a:cxnSpLocks/>
              </p:cNvCxnSpPr>
              <p:nvPr/>
            </p:nvCxnSpPr>
            <p:spPr>
              <a:xfrm>
                <a:off x="743714" y="3195646"/>
                <a:ext cx="109265"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3249DB8-2E45-456F-BE68-93363399554A}"/>
                  </a:ext>
                </a:extLst>
              </p:cNvPr>
              <p:cNvCxnSpPr>
                <a:cxnSpLocks/>
              </p:cNvCxnSpPr>
              <p:nvPr/>
            </p:nvCxnSpPr>
            <p:spPr>
              <a:xfrm>
                <a:off x="742867" y="3058806"/>
                <a:ext cx="105741"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71" name="Straight Connector 170">
              <a:extLst>
                <a:ext uri="{FF2B5EF4-FFF2-40B4-BE49-F238E27FC236}">
                  <a16:creationId xmlns:a16="http://schemas.microsoft.com/office/drawing/2014/main" id="{2FE159C9-C891-42D2-B985-D0200DB2FC36}"/>
                </a:ext>
              </a:extLst>
            </p:cNvPr>
            <p:cNvCxnSpPr>
              <a:cxnSpLocks/>
            </p:cNvCxnSpPr>
            <p:nvPr/>
          </p:nvCxnSpPr>
          <p:spPr>
            <a:xfrm>
              <a:off x="988216" y="3360263"/>
              <a:ext cx="195693" cy="0"/>
            </a:xfrm>
            <a:prstGeom prst="line">
              <a:avLst/>
            </a:prstGeom>
            <a:ln w="1905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504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FC4F5E-D8B0-4F55-B661-BCF47256C50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5325" y="1436021"/>
            <a:ext cx="3470114" cy="2648602"/>
          </a:xfrm>
          <a:prstGeom prst="rect">
            <a:avLst/>
          </a:prstGeom>
        </p:spPr>
      </p:pic>
      <p:pic>
        <p:nvPicPr>
          <p:cNvPr id="3" name="Picture 2">
            <a:extLst>
              <a:ext uri="{FF2B5EF4-FFF2-40B4-BE49-F238E27FC236}">
                <a16:creationId xmlns:a16="http://schemas.microsoft.com/office/drawing/2014/main" id="{CF2E769D-D2E7-49C4-AF0D-330EFA691922}"/>
              </a:ext>
            </a:extLst>
          </p:cNvPr>
          <p:cNvPicPr>
            <a:picLocks noChangeAspect="1"/>
          </p:cNvPicPr>
          <p:nvPr/>
        </p:nvPicPr>
        <p:blipFill rotWithShape="1">
          <a:blip r:embed="rId3"/>
          <a:srcRect l="6380" r="6380"/>
          <a:stretch/>
        </p:blipFill>
        <p:spPr>
          <a:xfrm>
            <a:off x="4371000" y="1436021"/>
            <a:ext cx="3462701" cy="2648602"/>
          </a:xfrm>
          <a:prstGeom prst="rect">
            <a:avLst/>
          </a:prstGeom>
        </p:spPr>
      </p:pic>
      <p:pic>
        <p:nvPicPr>
          <p:cNvPr id="4" name="Picture 3">
            <a:extLst>
              <a:ext uri="{FF2B5EF4-FFF2-40B4-BE49-F238E27FC236}">
                <a16:creationId xmlns:a16="http://schemas.microsoft.com/office/drawing/2014/main" id="{4A882FBE-6E8C-41C8-B262-BD12E341B66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247"/>
          <a:stretch/>
        </p:blipFill>
        <p:spPr>
          <a:xfrm>
            <a:off x="8145100" y="1436017"/>
            <a:ext cx="3470114" cy="2648606"/>
          </a:xfrm>
          <a:prstGeom prst="rect">
            <a:avLst/>
          </a:prstGeom>
        </p:spPr>
      </p:pic>
      <p:pic>
        <p:nvPicPr>
          <p:cNvPr id="21" name="Picture 20">
            <a:extLst>
              <a:ext uri="{FF2B5EF4-FFF2-40B4-BE49-F238E27FC236}">
                <a16:creationId xmlns:a16="http://schemas.microsoft.com/office/drawing/2014/main" id="{241851E4-DB56-4C3B-BD42-5A47717D275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Lst>
          </a:blip>
          <a:srcRect l="18919" t="18320" r="15268" b="22264"/>
          <a:stretch/>
        </p:blipFill>
        <p:spPr>
          <a:xfrm>
            <a:off x="585325" y="4259304"/>
            <a:ext cx="1520252" cy="500276"/>
          </a:xfrm>
          <a:prstGeom prst="rect">
            <a:avLst/>
          </a:prstGeom>
        </p:spPr>
      </p:pic>
      <p:sp>
        <p:nvSpPr>
          <p:cNvPr id="7" name="Title 6">
            <a:extLst>
              <a:ext uri="{FF2B5EF4-FFF2-40B4-BE49-F238E27FC236}">
                <a16:creationId xmlns:a16="http://schemas.microsoft.com/office/drawing/2014/main" id="{D930F0F2-E99D-4F5F-A78F-2E5BE0E71AA5}"/>
              </a:ext>
            </a:extLst>
          </p:cNvPr>
          <p:cNvSpPr>
            <a:spLocks noGrp="1"/>
          </p:cNvSpPr>
          <p:nvPr>
            <p:ph type="title"/>
          </p:nvPr>
        </p:nvSpPr>
        <p:spPr/>
        <p:txBody>
          <a:bodyPr/>
          <a:lstStyle/>
          <a:p>
            <a:pPr algn="ctr"/>
            <a:r>
              <a:rPr lang="en-US" dirty="0"/>
              <a:t>Customer examples</a:t>
            </a:r>
          </a:p>
        </p:txBody>
      </p:sp>
      <p:sp>
        <p:nvSpPr>
          <p:cNvPr id="13" name="Title 3">
            <a:extLst>
              <a:ext uri="{FF2B5EF4-FFF2-40B4-BE49-F238E27FC236}">
                <a16:creationId xmlns:a16="http://schemas.microsoft.com/office/drawing/2014/main" id="{C99907BE-5897-4DA4-8E65-36945559FBD2}"/>
              </a:ext>
            </a:extLst>
          </p:cNvPr>
          <p:cNvSpPr txBox="1">
            <a:spLocks/>
          </p:cNvSpPr>
          <p:nvPr/>
        </p:nvSpPr>
        <p:spPr bwMode="auto">
          <a:xfrm>
            <a:off x="4370999" y="5014861"/>
            <a:ext cx="3470113" cy="64633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base" latinLnBrk="0" hangingPunct="1">
              <a:lnSpc>
                <a:spcPct val="100000"/>
              </a:lnSpc>
              <a:spcBef>
                <a:spcPts val="800"/>
              </a:spcBef>
              <a:spcAft>
                <a:spcPct val="0"/>
              </a:spcAft>
              <a:buClrTx/>
              <a:buSzTx/>
              <a:buFontTx/>
              <a:buNone/>
              <a:tabLst/>
              <a:defRPr/>
            </a:pP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Audio AI experts use cloud-based </a:t>
            </a:r>
            <a:b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search platform to connect listeners </a:t>
            </a:r>
            <a:b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to audio content</a:t>
            </a:r>
          </a:p>
        </p:txBody>
      </p:sp>
      <p:sp>
        <p:nvSpPr>
          <p:cNvPr id="16" name="Title 3">
            <a:extLst>
              <a:ext uri="{FF2B5EF4-FFF2-40B4-BE49-F238E27FC236}">
                <a16:creationId xmlns:a16="http://schemas.microsoft.com/office/drawing/2014/main" id="{EF2FBCE1-E51B-4C54-9206-242C77E09491}"/>
              </a:ext>
            </a:extLst>
          </p:cNvPr>
          <p:cNvSpPr txBox="1">
            <a:spLocks/>
          </p:cNvSpPr>
          <p:nvPr/>
        </p:nvSpPr>
        <p:spPr bwMode="auto">
          <a:xfrm>
            <a:off x="585325" y="5014860"/>
            <a:ext cx="3372991" cy="4308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Canada’s largest automobile search </a:t>
            </a:r>
            <a:b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site drives seamless search experience</a:t>
            </a:r>
          </a:p>
        </p:txBody>
      </p:sp>
      <p:pic>
        <p:nvPicPr>
          <p:cNvPr id="23" name="Picture 22">
            <a:extLst>
              <a:ext uri="{FF2B5EF4-FFF2-40B4-BE49-F238E27FC236}">
                <a16:creationId xmlns:a16="http://schemas.microsoft.com/office/drawing/2014/main" id="{8A4522A8-E6D2-472D-8745-B7EF168A8F2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4370999" y="4339904"/>
            <a:ext cx="1526540" cy="339076"/>
          </a:xfrm>
          <a:prstGeom prst="rect">
            <a:avLst/>
          </a:prstGeom>
        </p:spPr>
      </p:pic>
      <p:pic>
        <p:nvPicPr>
          <p:cNvPr id="25" name="Picture 24">
            <a:extLst>
              <a:ext uri="{FF2B5EF4-FFF2-40B4-BE49-F238E27FC236}">
                <a16:creationId xmlns:a16="http://schemas.microsoft.com/office/drawing/2014/main" id="{739617FD-2D54-4106-B911-68AC4D7A73AF}"/>
              </a:ext>
            </a:extLst>
          </p:cNvPr>
          <p:cNvPicPr>
            <a:picLocks noChangeAspect="1"/>
          </p:cNvPicPr>
          <p:nvPr/>
        </p:nvPicPr>
        <p:blipFill>
          <a:blip r:embed="rId9"/>
          <a:stretch>
            <a:fillRect/>
          </a:stretch>
        </p:blipFill>
        <p:spPr>
          <a:xfrm>
            <a:off x="8145099" y="4254619"/>
            <a:ext cx="1147727" cy="509647"/>
          </a:xfrm>
          <a:prstGeom prst="rect">
            <a:avLst/>
          </a:prstGeom>
        </p:spPr>
      </p:pic>
      <p:sp>
        <p:nvSpPr>
          <p:cNvPr id="14" name="Title 3">
            <a:extLst>
              <a:ext uri="{FF2B5EF4-FFF2-40B4-BE49-F238E27FC236}">
                <a16:creationId xmlns:a16="http://schemas.microsoft.com/office/drawing/2014/main" id="{3F7086F9-F15A-4821-83B4-9AC26CD0D7A9}"/>
              </a:ext>
            </a:extLst>
          </p:cNvPr>
          <p:cNvSpPr txBox="1">
            <a:spLocks/>
          </p:cNvSpPr>
          <p:nvPr/>
        </p:nvSpPr>
        <p:spPr bwMode="auto">
          <a:xfrm>
            <a:off x="8145099" y="5014860"/>
            <a:ext cx="3081701" cy="43088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Prime property listings site powered </a:t>
            </a:r>
            <a:b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1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by cloud-based search and analytics</a:t>
            </a:r>
          </a:p>
        </p:txBody>
      </p:sp>
    </p:spTree>
    <p:extLst>
      <p:ext uri="{BB962C8B-B14F-4D97-AF65-F5344CB8AC3E}">
        <p14:creationId xmlns:p14="http://schemas.microsoft.com/office/powerpoint/2010/main" val="561402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50"/>
                                        <p:tgtEl>
                                          <p:spTgt spid="16"/>
                                        </p:tgtEl>
                                      </p:cBhvr>
                                    </p:animEffect>
                                  </p:childTnLst>
                                </p:cTn>
                              </p:par>
                              <p:par>
                                <p:cTn id="8" presetID="42" presetClass="path" presetSubtype="0" decel="100000" fill="hold" grpId="1" nodeType="withEffect">
                                  <p:stCondLst>
                                    <p:cond delay="100"/>
                                  </p:stCondLst>
                                  <p:childTnLst>
                                    <p:animMotion origin="layout" path="M 1.875E-6 0 L 1.875E-6 0.07315 " pathEditMode="relative" rAng="0" ptsTypes="AA">
                                      <p:cBhvr>
                                        <p:cTn id="9" dur="500" spd="-100000" fill="hold"/>
                                        <p:tgtEl>
                                          <p:spTgt spid="16"/>
                                        </p:tgtEl>
                                        <p:attrNameLst>
                                          <p:attrName>ppt_x</p:attrName>
                                          <p:attrName>ppt_y</p:attrName>
                                        </p:attrNameLst>
                                      </p:cBhvr>
                                      <p:rCtr x="0" y="3657"/>
                                    </p:animMotion>
                                  </p:childTnLst>
                                </p:cTn>
                              </p:par>
                              <p:par>
                                <p:cTn id="10" presetID="10" presetClass="entr" presetSubtype="0" fill="hold" grpId="0" nodeType="withEffect">
                                  <p:stCondLst>
                                    <p:cond delay="2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350"/>
                                        <p:tgtEl>
                                          <p:spTgt spid="13"/>
                                        </p:tgtEl>
                                      </p:cBhvr>
                                    </p:animEffect>
                                  </p:childTnLst>
                                </p:cTn>
                              </p:par>
                              <p:par>
                                <p:cTn id="13" presetID="42" presetClass="path" presetSubtype="0" decel="100000" fill="hold" grpId="1" nodeType="withEffect">
                                  <p:stCondLst>
                                    <p:cond delay="200"/>
                                  </p:stCondLst>
                                  <p:childTnLst>
                                    <p:animMotion origin="layout" path="M -1.25E-6 -7.40741E-7 L -1.25E-6 0.07315 " pathEditMode="relative" rAng="0" ptsTypes="AA">
                                      <p:cBhvr>
                                        <p:cTn id="14" dur="500" spd="-100000" fill="hold"/>
                                        <p:tgtEl>
                                          <p:spTgt spid="13"/>
                                        </p:tgtEl>
                                        <p:attrNameLst>
                                          <p:attrName>ppt_x</p:attrName>
                                          <p:attrName>ppt_y</p:attrName>
                                        </p:attrNameLst>
                                      </p:cBhvr>
                                      <p:rCtr x="0" y="3657"/>
                                    </p:animMotion>
                                  </p:childTnLst>
                                </p:cTn>
                              </p:par>
                              <p:par>
                                <p:cTn id="15" presetID="10" presetClass="entr" presetSubtype="0" fill="hold"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350"/>
                                        <p:tgtEl>
                                          <p:spTgt spid="2"/>
                                        </p:tgtEl>
                                      </p:cBhvr>
                                    </p:animEffect>
                                  </p:childTnLst>
                                </p:cTn>
                              </p:par>
                              <p:par>
                                <p:cTn id="18" presetID="63" presetClass="path" presetSubtype="0" decel="100000" fill="hold" nodeType="withEffect">
                                  <p:stCondLst>
                                    <p:cond delay="100"/>
                                  </p:stCondLst>
                                  <p:childTnLst>
                                    <p:animMotion origin="layout" path="M -4.58333E-6 3.7037E-6 L -0.00052 0.07106 " pathEditMode="relative" rAng="0" ptsTypes="AA">
                                      <p:cBhvr>
                                        <p:cTn id="19" dur="500" spd="-100000" fill="hold"/>
                                        <p:tgtEl>
                                          <p:spTgt spid="2"/>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350"/>
                                        <p:tgtEl>
                                          <p:spTgt spid="21"/>
                                        </p:tgtEl>
                                      </p:cBhvr>
                                    </p:animEffect>
                                  </p:childTnLst>
                                </p:cTn>
                              </p:par>
                              <p:par>
                                <p:cTn id="23" presetID="63" presetClass="path" presetSubtype="0" decel="100000" fill="hold" nodeType="withEffect">
                                  <p:stCondLst>
                                    <p:cond delay="100"/>
                                  </p:stCondLst>
                                  <p:childTnLst>
                                    <p:animMotion origin="layout" path="M 3.54167E-6 2.59259E-6 L -0.00052 0.07106 " pathEditMode="relative" rAng="0" ptsTypes="AA">
                                      <p:cBhvr>
                                        <p:cTn id="24" dur="500" spd="-100000" fill="hold"/>
                                        <p:tgtEl>
                                          <p:spTgt spid="21"/>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350"/>
                                        <p:tgtEl>
                                          <p:spTgt spid="3"/>
                                        </p:tgtEl>
                                      </p:cBhvr>
                                    </p:animEffect>
                                  </p:childTnLst>
                                </p:cTn>
                              </p:par>
                              <p:par>
                                <p:cTn id="28" presetID="63" presetClass="path" presetSubtype="0" decel="100000" fill="hold" nodeType="withEffect">
                                  <p:stCondLst>
                                    <p:cond delay="200"/>
                                  </p:stCondLst>
                                  <p:childTnLst>
                                    <p:animMotion origin="layout" path="M 3.54167E-6 -4.44444E-6 L -0.00052 0.07107 " pathEditMode="relative" rAng="0" ptsTypes="AA">
                                      <p:cBhvr>
                                        <p:cTn id="29" dur="500" spd="-100000" fill="hold"/>
                                        <p:tgtEl>
                                          <p:spTgt spid="3"/>
                                        </p:tgtEl>
                                        <p:attrNameLst>
                                          <p:attrName>ppt_x</p:attrName>
                                          <p:attrName>ppt_y</p:attrName>
                                        </p:attrNameLst>
                                      </p:cBhvr>
                                      <p:rCtr x="-26" y="3542"/>
                                    </p:animMotion>
                                  </p:childTnLst>
                                </p:cTn>
                              </p:par>
                              <p:par>
                                <p:cTn id="30" presetID="10" presetClass="entr" presetSubtype="0" fill="hold" nodeType="withEffect">
                                  <p:stCondLst>
                                    <p:cond delay="2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50"/>
                                        <p:tgtEl>
                                          <p:spTgt spid="23"/>
                                        </p:tgtEl>
                                      </p:cBhvr>
                                    </p:animEffect>
                                  </p:childTnLst>
                                </p:cTn>
                              </p:par>
                              <p:par>
                                <p:cTn id="33" presetID="63" presetClass="path" presetSubtype="0" decel="100000" fill="hold" nodeType="withEffect">
                                  <p:stCondLst>
                                    <p:cond delay="200"/>
                                  </p:stCondLst>
                                  <p:childTnLst>
                                    <p:animMotion origin="layout" path="M -3.75E-6 2.59259E-6 L -0.00052 0.07106 " pathEditMode="relative" rAng="0" ptsTypes="AA">
                                      <p:cBhvr>
                                        <p:cTn id="34" dur="500" spd="-100000" fill="hold"/>
                                        <p:tgtEl>
                                          <p:spTgt spid="23"/>
                                        </p:tgtEl>
                                        <p:attrNameLst>
                                          <p:attrName>ppt_x</p:attrName>
                                          <p:attrName>ppt_y</p:attrName>
                                        </p:attrNameLst>
                                      </p:cBhvr>
                                      <p:rCtr x="-26" y="3542"/>
                                    </p:animMotion>
                                  </p:childTnLst>
                                </p:cTn>
                              </p:par>
                              <p:par>
                                <p:cTn id="35" presetID="10" presetClass="entr" presetSubtype="0" fill="hold" nodeType="withEffect">
                                  <p:stCondLst>
                                    <p:cond delay="3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350"/>
                                        <p:tgtEl>
                                          <p:spTgt spid="4"/>
                                        </p:tgtEl>
                                      </p:cBhvr>
                                    </p:animEffect>
                                  </p:childTnLst>
                                </p:cTn>
                              </p:par>
                              <p:par>
                                <p:cTn id="38" presetID="63" presetClass="path" presetSubtype="0" decel="100000" fill="hold" nodeType="withEffect">
                                  <p:stCondLst>
                                    <p:cond delay="300"/>
                                  </p:stCondLst>
                                  <p:childTnLst>
                                    <p:animMotion origin="layout" path="M 3.33333E-6 3.7037E-6 L -0.00052 0.07106 " pathEditMode="relative" rAng="0" ptsTypes="AA">
                                      <p:cBhvr>
                                        <p:cTn id="39" dur="500" spd="-100000" fill="hold"/>
                                        <p:tgtEl>
                                          <p:spTgt spid="4"/>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350"/>
                                        <p:tgtEl>
                                          <p:spTgt spid="25"/>
                                        </p:tgtEl>
                                      </p:cBhvr>
                                    </p:animEffect>
                                  </p:childTnLst>
                                </p:cTn>
                              </p:par>
                              <p:par>
                                <p:cTn id="43" presetID="63" presetClass="path" presetSubtype="0" decel="100000" fill="hold" nodeType="withEffect">
                                  <p:stCondLst>
                                    <p:cond delay="300"/>
                                  </p:stCondLst>
                                  <p:childTnLst>
                                    <p:animMotion origin="layout" path="M -4.16667E-6 2.59259E-6 L -0.00052 0.07106 " pathEditMode="relative" rAng="0" ptsTypes="AA">
                                      <p:cBhvr>
                                        <p:cTn id="44" dur="500" spd="-100000" fill="hold"/>
                                        <p:tgtEl>
                                          <p:spTgt spid="25"/>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350"/>
                                        <p:tgtEl>
                                          <p:spTgt spid="14"/>
                                        </p:tgtEl>
                                      </p:cBhvr>
                                    </p:animEffect>
                                  </p:childTnLst>
                                </p:cTn>
                              </p:par>
                              <p:par>
                                <p:cTn id="48" presetID="42" presetClass="path" presetSubtype="0" decel="100000" fill="hold" grpId="1" nodeType="withEffect">
                                  <p:stCondLst>
                                    <p:cond delay="300"/>
                                  </p:stCondLst>
                                  <p:childTnLst>
                                    <p:animMotion origin="layout" path="M -1.04167E-6 0 L -1.04167E-6 0.07315 " pathEditMode="relative" rAng="0" ptsTypes="AA">
                                      <p:cBhvr>
                                        <p:cTn id="49" dur="500" spd="-100000" fill="hold"/>
                                        <p:tgtEl>
                                          <p:spTgt spid="14"/>
                                        </p:tgtEl>
                                        <p:attrNameLst>
                                          <p:attrName>ppt_x</p:attrName>
                                          <p:attrName>ppt_y</p:attrName>
                                        </p:attrNameLst>
                                      </p:cBhvr>
                                      <p:rCtr x="0" y="3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6" grpId="0"/>
      <p:bldP spid="16" grpId="1"/>
      <p:bldP spid="14" grpId="0"/>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3905270-DA37-4DA3-B45D-EBDB6138F2A9}"/>
              </a:ext>
            </a:extLst>
          </p:cNvPr>
          <p:cNvSpPr>
            <a:spLocks noGrp="1"/>
          </p:cNvSpPr>
          <p:nvPr>
            <p:ph type="title"/>
          </p:nvPr>
        </p:nvSpPr>
        <p:spPr>
          <a:xfrm>
            <a:off x="585216" y="2534625"/>
            <a:ext cx="3888310" cy="997196"/>
          </a:xfrm>
        </p:spPr>
        <p:txBody>
          <a:bodyPr/>
          <a:lstStyle/>
          <a:p>
            <a:r>
              <a:rPr lang="en-IN" dirty="0"/>
              <a:t>Knowledge Mining</a:t>
            </a:r>
            <a:br>
              <a:rPr lang="en-IN" dirty="0"/>
            </a:br>
            <a:r>
              <a:rPr lang="en-IN" dirty="0"/>
              <a:t>Demo</a:t>
            </a:r>
            <a:endParaRPr lang="en-US" dirty="0"/>
          </a:p>
        </p:txBody>
      </p:sp>
      <p:sp>
        <p:nvSpPr>
          <p:cNvPr id="9" name="Text Placeholder 8">
            <a:extLst>
              <a:ext uri="{FF2B5EF4-FFF2-40B4-BE49-F238E27FC236}">
                <a16:creationId xmlns:a16="http://schemas.microsoft.com/office/drawing/2014/main" id="{95F35D56-F37F-47D2-B5B0-4EEA5F0FC24F}"/>
              </a:ext>
            </a:extLst>
          </p:cNvPr>
          <p:cNvSpPr>
            <a:spLocks noGrp="1"/>
          </p:cNvSpPr>
          <p:nvPr>
            <p:ph type="body" sz="quarter" idx="12"/>
          </p:nvPr>
        </p:nvSpPr>
        <p:spPr>
          <a:xfrm>
            <a:off x="585215" y="3769821"/>
            <a:ext cx="4506329" cy="1231106"/>
          </a:xfrm>
        </p:spPr>
        <p:txBody>
          <a:bodyPr/>
          <a:lstStyle/>
          <a:p>
            <a:r>
              <a:rPr lang="en-US" dirty="0"/>
              <a:t>JFK Files </a:t>
            </a:r>
          </a:p>
          <a:p>
            <a:r>
              <a:rPr lang="en-US" dirty="0">
                <a:solidFill>
                  <a:schemeClr val="tx1"/>
                </a:solidFill>
                <a:hlinkClick r:id="rId2">
                  <a:extLst>
                    <a:ext uri="{A12FA001-AC4F-418D-AE19-62706E023703}">
                      <ahyp:hlinkClr xmlns:ahyp="http://schemas.microsoft.com/office/drawing/2018/hyperlinkcolor" val="tx"/>
                    </a:ext>
                  </a:extLst>
                </a:hlinkClick>
              </a:rPr>
              <a:t>https://jfk-demo.azurewebsites.net/#/</a:t>
            </a:r>
            <a:endParaRPr lang="en-US" dirty="0">
              <a:solidFill>
                <a:schemeClr val="tx1"/>
              </a:solidFill>
            </a:endParaRPr>
          </a:p>
          <a:p>
            <a:endParaRPr lang="en-US" dirty="0">
              <a:solidFill>
                <a:schemeClr val="tx1"/>
              </a:solidFill>
            </a:endParaRPr>
          </a:p>
          <a:p>
            <a:endParaRPr lang="en-US" dirty="0">
              <a:solidFill>
                <a:schemeClr val="tx1"/>
              </a:solidFill>
            </a:endParaRPr>
          </a:p>
        </p:txBody>
      </p:sp>
      <p:grpSp>
        <p:nvGrpSpPr>
          <p:cNvPr id="4" name="Group 3">
            <a:extLst>
              <a:ext uri="{FF2B5EF4-FFF2-40B4-BE49-F238E27FC236}">
                <a16:creationId xmlns:a16="http://schemas.microsoft.com/office/drawing/2014/main" id="{FA6A0660-6D38-4EE1-B1C8-E2A85CAC1F45}"/>
              </a:ext>
            </a:extLst>
          </p:cNvPr>
          <p:cNvGrpSpPr/>
          <p:nvPr/>
        </p:nvGrpSpPr>
        <p:grpSpPr>
          <a:xfrm>
            <a:off x="5416429" y="1741714"/>
            <a:ext cx="5808962" cy="3386500"/>
            <a:chOff x="5726761" y="1849016"/>
            <a:chExt cx="5440846" cy="3171896"/>
          </a:xfrm>
        </p:grpSpPr>
        <p:sp>
          <p:nvSpPr>
            <p:cNvPr id="5" name="Rectangle: Rounded Corners 4">
              <a:extLst>
                <a:ext uri="{FF2B5EF4-FFF2-40B4-BE49-F238E27FC236}">
                  <a16:creationId xmlns:a16="http://schemas.microsoft.com/office/drawing/2014/main" id="{947B43D3-5F71-4F7D-B836-B10652831A72}"/>
                </a:ext>
              </a:extLst>
            </p:cNvPr>
            <p:cNvSpPr/>
            <p:nvPr/>
          </p:nvSpPr>
          <p:spPr bwMode="auto">
            <a:xfrm>
              <a:off x="5726761" y="1849016"/>
              <a:ext cx="5440846" cy="3171896"/>
            </a:xfrm>
            <a:prstGeom prst="roundRect">
              <a:avLst>
                <a:gd name="adj" fmla="val 3491"/>
              </a:avLst>
            </a:prstGeom>
            <a:solidFill>
              <a:schemeClr val="bg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AF6E6D93-2044-4FFD-AB96-E1A90DC59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697" y="2047890"/>
              <a:ext cx="5038974" cy="2774145"/>
            </a:xfrm>
            <a:prstGeom prst="rect">
              <a:avLst/>
            </a:prstGeom>
            <a:effectLst/>
          </p:spPr>
        </p:pic>
      </p:grpSp>
    </p:spTree>
    <p:extLst>
      <p:ext uri="{BB962C8B-B14F-4D97-AF65-F5344CB8AC3E}">
        <p14:creationId xmlns:p14="http://schemas.microsoft.com/office/powerpoint/2010/main" val="9885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1.875E-6 -4.44444E-6 L -0.00052 0.07107 " pathEditMode="relative" rAng="0" ptsTypes="AA">
                                      <p:cBhvr>
                                        <p:cTn id="9" dur="500" spd="-100000" fill="hold"/>
                                        <p:tgtEl>
                                          <p:spTgt spid="4"/>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2FC7-30BC-6241-89B4-752B60A82595}"/>
              </a:ext>
            </a:extLst>
          </p:cNvPr>
          <p:cNvSpPr>
            <a:spLocks noGrp="1"/>
          </p:cNvSpPr>
          <p:nvPr>
            <p:ph type="title"/>
          </p:nvPr>
        </p:nvSpPr>
        <p:spPr/>
        <p:txBody>
          <a:bodyPr/>
          <a:lstStyle/>
          <a:p>
            <a:r>
              <a:rPr lang="en-US" dirty="0"/>
              <a:t>Machine Learning</a:t>
            </a:r>
          </a:p>
        </p:txBody>
      </p:sp>
    </p:spTree>
    <p:extLst>
      <p:ext uri="{BB962C8B-B14F-4D97-AF65-F5344CB8AC3E}">
        <p14:creationId xmlns:p14="http://schemas.microsoft.com/office/powerpoint/2010/main" val="29689849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p:txBody>
          <a:bodyPr/>
          <a:lstStyle/>
          <a:p>
            <a:pPr algn="ctr"/>
            <a:r>
              <a:rPr lang="en-US" dirty="0"/>
              <a:t>Machine learning on Azure</a:t>
            </a: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586740" y="1281981"/>
            <a:ext cx="6423222" cy="1124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Sophisticated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To accelerate solution development with easy to use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924F5600-D8EA-4EA6-82AC-B2C9608DDA7B}"/>
              </a:ext>
            </a:extLst>
          </p:cNvPr>
          <p:cNvSpPr/>
          <p:nvPr/>
        </p:nvSpPr>
        <p:spPr bwMode="auto">
          <a:xfrm>
            <a:off x="586740" y="3889850"/>
            <a:ext cx="6423222" cy="1124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Empower your development teams</a:t>
            </a:r>
            <a:br>
              <a:rPr kumimoji="0" lang="en-US" sz="1800" b="0" i="0" u="none" strike="noStrike" kern="1200" cap="none" spc="0" normalizeH="0" baseline="0" noProof="0" dirty="0">
                <a:ln>
                  <a:noFill/>
                </a:ln>
                <a:solidFill>
                  <a:srgbClr val="0078D4"/>
                </a:solidFill>
                <a:effectLst/>
                <a:uLnTx/>
                <a:uFillTx/>
                <a:latin typeface="Segoe UI"/>
                <a:ea typeface="+mn-ea"/>
                <a:cs typeface="Segoe UI" pitchFamily="34" charset="0"/>
              </a:rPr>
            </a:br>
            <a:endParaRPr kumimoji="0" lang="en-US" sz="1800" b="0" i="0" u="none" strike="noStrike" kern="1200" cap="none" spc="0" normalizeH="0" baseline="0" noProof="0" dirty="0">
              <a:ln>
                <a:noFill/>
              </a:ln>
              <a:solidFill>
                <a:srgbClr val="0078D4"/>
              </a:solidFill>
              <a:effectLst/>
              <a:uLnTx/>
              <a:uFillTx/>
              <a:latin typeface="Segoe UI"/>
              <a:ea typeface="+mn-ea"/>
              <a:cs typeface="Segoe UI" pitchFamily="34" charset="0"/>
            </a:endParaRPr>
          </a:p>
        </p:txBody>
      </p:sp>
      <p:sp>
        <p:nvSpPr>
          <p:cNvPr id="109" name="Rectangle 108">
            <a:extLst>
              <a:ext uri="{FF2B5EF4-FFF2-40B4-BE49-F238E27FC236}">
                <a16:creationId xmlns:a16="http://schemas.microsoft.com/office/drawing/2014/main" id="{51950791-F330-44DE-900D-41BC51CE93FC}"/>
              </a:ext>
            </a:extLst>
          </p:cNvPr>
          <p:cNvSpPr/>
          <p:nvPr/>
        </p:nvSpPr>
        <p:spPr bwMode="auto">
          <a:xfrm>
            <a:off x="586740" y="5213193"/>
            <a:ext cx="6423222" cy="11246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Powerful infrastructure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Accelerate time to value</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7009961" y="1281981"/>
            <a:ext cx="4748269"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7009962" y="3889850"/>
            <a:ext cx="4748270"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3077E78C-A457-48FA-A784-613193EC26CA}"/>
              </a:ext>
            </a:extLst>
          </p:cNvPr>
          <p:cNvSpPr/>
          <p:nvPr/>
        </p:nvSpPr>
        <p:spPr bwMode="auto">
          <a:xfrm>
            <a:off x="7009962" y="5213193"/>
            <a:ext cx="4748268"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175" name="TextBox 174">
            <a:extLst>
              <a:ext uri="{FF2B5EF4-FFF2-40B4-BE49-F238E27FC236}">
                <a16:creationId xmlns:a16="http://schemas.microsoft.com/office/drawing/2014/main" id="{EAE57E89-6E30-4193-B9DD-50224848504C}"/>
              </a:ext>
            </a:extLst>
          </p:cNvPr>
          <p:cNvSpPr txBox="1"/>
          <p:nvPr/>
        </p:nvSpPr>
        <p:spPr>
          <a:xfrm>
            <a:off x="8418604"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176" name="TextBox 175">
            <a:extLst>
              <a:ext uri="{FF2B5EF4-FFF2-40B4-BE49-F238E27FC236}">
                <a16:creationId xmlns:a16="http://schemas.microsoft.com/office/drawing/2014/main" id="{016DE4BB-7138-449B-82AC-DB5D1D3558B5}"/>
              </a:ext>
            </a:extLst>
          </p:cNvPr>
          <p:cNvSpPr txBox="1"/>
          <p:nvPr/>
        </p:nvSpPr>
        <p:spPr>
          <a:xfrm>
            <a:off x="9635463" y="1881906"/>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178" name="TextBox 177">
            <a:extLst>
              <a:ext uri="{FF2B5EF4-FFF2-40B4-BE49-F238E27FC236}">
                <a16:creationId xmlns:a16="http://schemas.microsoft.com/office/drawing/2014/main" id="{EE4FF396-5408-462F-978E-F2D4606CC4E1}"/>
              </a:ext>
            </a:extLst>
          </p:cNvPr>
          <p:cNvSpPr txBox="1"/>
          <p:nvPr/>
        </p:nvSpPr>
        <p:spPr>
          <a:xfrm>
            <a:off x="10850931" y="1881906"/>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86594" y="4573103"/>
            <a:ext cx="1070924"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sp>
        <p:nvSpPr>
          <p:cNvPr id="219" name="TextBox 218">
            <a:extLst>
              <a:ext uri="{FF2B5EF4-FFF2-40B4-BE49-F238E27FC236}">
                <a16:creationId xmlns:a16="http://schemas.microsoft.com/office/drawing/2014/main" id="{00CA1019-6FAE-4809-965C-D406F7A70362}"/>
              </a:ext>
            </a:extLst>
          </p:cNvPr>
          <p:cNvSpPr txBox="1"/>
          <p:nvPr/>
        </p:nvSpPr>
        <p:spPr>
          <a:xfrm>
            <a:off x="8770011"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grpSp>
        <p:nvGrpSpPr>
          <p:cNvPr id="227" name="Group 226">
            <a:extLst>
              <a:ext uri="{FF2B5EF4-FFF2-40B4-BE49-F238E27FC236}">
                <a16:creationId xmlns:a16="http://schemas.microsoft.com/office/drawing/2014/main" id="{1E5AEEE1-F618-44C3-8538-70453CB407BF}"/>
              </a:ext>
            </a:extLst>
          </p:cNvPr>
          <p:cNvGrpSpPr/>
          <p:nvPr/>
        </p:nvGrpSpPr>
        <p:grpSpPr>
          <a:xfrm>
            <a:off x="7406095" y="5402953"/>
            <a:ext cx="821925" cy="686871"/>
            <a:chOff x="7417830" y="2130188"/>
            <a:chExt cx="2693670"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417830" y="3036879"/>
              <a:ext cx="2693670"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8926510" y="5411716"/>
            <a:ext cx="821925" cy="686871"/>
            <a:chOff x="7417830" y="2130188"/>
            <a:chExt cx="2693670"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417830" y="3036879"/>
              <a:ext cx="2693670"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GPU</a:t>
              </a:r>
            </a:p>
          </p:txBody>
        </p:sp>
      </p:grpSp>
      <p:sp>
        <p:nvSpPr>
          <p:cNvPr id="253" name="TextBox 252">
            <a:extLst>
              <a:ext uri="{FF2B5EF4-FFF2-40B4-BE49-F238E27FC236}">
                <a16:creationId xmlns:a16="http://schemas.microsoft.com/office/drawing/2014/main" id="{A7B78B86-8308-46FE-9341-F83AFEFE1A5F}"/>
              </a:ext>
            </a:extLst>
          </p:cNvPr>
          <p:cNvSpPr txBox="1"/>
          <p:nvPr/>
        </p:nvSpPr>
        <p:spPr>
          <a:xfrm>
            <a:off x="10329687"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760041" y="4082584"/>
            <a:ext cx="454922" cy="454179"/>
          </a:xfrm>
          <a:prstGeom prst="rect">
            <a:avLst/>
          </a:prstGeom>
        </p:spPr>
      </p:pic>
      <p:sp>
        <p:nvSpPr>
          <p:cNvPr id="254" name="TextBox 253">
            <a:extLst>
              <a:ext uri="{FF2B5EF4-FFF2-40B4-BE49-F238E27FC236}">
                <a16:creationId xmlns:a16="http://schemas.microsoft.com/office/drawing/2014/main" id="{DC1F3478-7F13-4FF5-B489-EFB791E197F9}"/>
              </a:ext>
            </a:extLst>
          </p:cNvPr>
          <p:cNvSpPr txBox="1"/>
          <p:nvPr/>
        </p:nvSpPr>
        <p:spPr>
          <a:xfrm>
            <a:off x="8554575" y="2046782"/>
            <a:ext cx="1878592" cy="434959"/>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Cognitive Services</a:t>
            </a:r>
          </a:p>
        </p:txBody>
      </p:sp>
      <p:grpSp>
        <p:nvGrpSpPr>
          <p:cNvPr id="48" name="Group 47">
            <a:extLst>
              <a:ext uri="{FF2B5EF4-FFF2-40B4-BE49-F238E27FC236}">
                <a16:creationId xmlns:a16="http://schemas.microsoft.com/office/drawing/2014/main" id="{86488381-C1C2-4B1C-B2F4-F34B417EE14C}"/>
              </a:ext>
            </a:extLst>
          </p:cNvPr>
          <p:cNvGrpSpPr/>
          <p:nvPr/>
        </p:nvGrpSpPr>
        <p:grpSpPr>
          <a:xfrm>
            <a:off x="10446925" y="5426662"/>
            <a:ext cx="821925" cy="686871"/>
            <a:chOff x="7417830" y="2130188"/>
            <a:chExt cx="2693670"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417830" y="3036879"/>
              <a:ext cx="2693670"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86740" y="2584925"/>
            <a:ext cx="6423222" cy="112465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pitchFamily="34" charset="0"/>
              </a:rPr>
              <a:t>Build sophisticated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7009962" y="2584925"/>
            <a:ext cx="4748270" cy="11246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4" cstate="email">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bwMode="auto">
          <a:xfrm>
            <a:off x="10883131" y="2898610"/>
            <a:ext cx="368201" cy="35936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9800449" y="2929427"/>
            <a:ext cx="300104" cy="293283"/>
          </a:xfrm>
          <a:prstGeom prst="rect">
            <a:avLst/>
          </a:prstGeom>
        </p:spPr>
      </p:pic>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p:blipFill>
        <p:spPr>
          <a:xfrm>
            <a:off x="8693535" y="2911241"/>
            <a:ext cx="280471" cy="300104"/>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Keras</a:t>
            </a:r>
          </a:p>
        </p:txBody>
      </p:sp>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Pytorch</a:t>
            </a:r>
          </a:p>
        </p:txBody>
      </p:sp>
      <p:sp>
        <p:nvSpPr>
          <p:cNvPr id="97" name="TextBox 96">
            <a:extLst>
              <a:ext uri="{FF2B5EF4-FFF2-40B4-BE49-F238E27FC236}">
                <a16:creationId xmlns:a16="http://schemas.microsoft.com/office/drawing/2014/main" id="{C9175F7C-129D-4100-9EC8-A0CD13DD5241}"/>
              </a:ext>
            </a:extLst>
          </p:cNvPr>
          <p:cNvSpPr txBox="1"/>
          <p:nvPr/>
        </p:nvSpPr>
        <p:spPr>
          <a:xfrm>
            <a:off x="1052920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a:lum bright="70000" contrast="-7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9234230" y="4124325"/>
            <a:ext cx="387192" cy="387192"/>
          </a:xfrm>
          <a:prstGeom prst="rect">
            <a:avLst/>
          </a:prstGeom>
        </p:spPr>
      </p:pic>
      <p:sp>
        <p:nvSpPr>
          <p:cNvPr id="59" name="Graphic 569">
            <a:extLst>
              <a:ext uri="{FF2B5EF4-FFF2-40B4-BE49-F238E27FC236}">
                <a16:creationId xmlns:a16="http://schemas.microsoft.com/office/drawing/2014/main" id="{AE669B2A-80A3-4F2E-B3A5-3DD09ABACC84}"/>
              </a:ext>
            </a:extLst>
          </p:cNvPr>
          <p:cNvSpPr/>
          <p:nvPr/>
        </p:nvSpPr>
        <p:spPr>
          <a:xfrm>
            <a:off x="9855082"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637408"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1082735"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3498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anim calcmode="lin" valueType="num">
                                      <p:cBhvr>
                                        <p:cTn id="8" dur="1000" fill="hold"/>
                                        <p:tgtEl>
                                          <p:spTgt spid="103"/>
                                        </p:tgtEl>
                                        <p:attrNameLst>
                                          <p:attrName>ppt_x</p:attrName>
                                        </p:attrNameLst>
                                      </p:cBhvr>
                                      <p:tavLst>
                                        <p:tav tm="0">
                                          <p:val>
                                            <p:strVal val="#ppt_x"/>
                                          </p:val>
                                        </p:tav>
                                        <p:tav tm="100000">
                                          <p:val>
                                            <p:strVal val="#ppt_x"/>
                                          </p:val>
                                        </p:tav>
                                      </p:tavLst>
                                    </p:anim>
                                    <p:anim calcmode="lin" valueType="num">
                                      <p:cBhvr>
                                        <p:cTn id="9" dur="1000" fill="hold"/>
                                        <p:tgtEl>
                                          <p:spTgt spid="10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1000"/>
                                        <p:tgtEl>
                                          <p:spTgt spid="108"/>
                                        </p:tgtEl>
                                      </p:cBhvr>
                                    </p:animEffect>
                                    <p:anim calcmode="lin" valueType="num">
                                      <p:cBhvr>
                                        <p:cTn id="13" dur="1000" fill="hold"/>
                                        <p:tgtEl>
                                          <p:spTgt spid="108"/>
                                        </p:tgtEl>
                                        <p:attrNameLst>
                                          <p:attrName>ppt_x</p:attrName>
                                        </p:attrNameLst>
                                      </p:cBhvr>
                                      <p:tavLst>
                                        <p:tav tm="0">
                                          <p:val>
                                            <p:strVal val="#ppt_x"/>
                                          </p:val>
                                        </p:tav>
                                        <p:tav tm="100000">
                                          <p:val>
                                            <p:strVal val="#ppt_x"/>
                                          </p:val>
                                        </p:tav>
                                      </p:tavLst>
                                    </p:anim>
                                    <p:anim calcmode="lin" valueType="num">
                                      <p:cBhvr>
                                        <p:cTn id="14" dur="1000" fill="hold"/>
                                        <p:tgtEl>
                                          <p:spTgt spid="10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fade">
                                      <p:cBhvr>
                                        <p:cTn id="27" dur="1000"/>
                                        <p:tgtEl>
                                          <p:spTgt spid="112"/>
                                        </p:tgtEl>
                                      </p:cBhvr>
                                    </p:animEffect>
                                    <p:anim calcmode="lin" valueType="num">
                                      <p:cBhvr>
                                        <p:cTn id="28" dur="1000" fill="hold"/>
                                        <p:tgtEl>
                                          <p:spTgt spid="112"/>
                                        </p:tgtEl>
                                        <p:attrNameLst>
                                          <p:attrName>ppt_x</p:attrName>
                                        </p:attrNameLst>
                                      </p:cBhvr>
                                      <p:tavLst>
                                        <p:tav tm="0">
                                          <p:val>
                                            <p:strVal val="#ppt_x"/>
                                          </p:val>
                                        </p:tav>
                                        <p:tav tm="100000">
                                          <p:val>
                                            <p:strVal val="#ppt_x"/>
                                          </p:val>
                                        </p:tav>
                                      </p:tavLst>
                                    </p:anim>
                                    <p:anim calcmode="lin" valueType="num">
                                      <p:cBhvr>
                                        <p:cTn id="29" dur="1000" fill="hold"/>
                                        <p:tgtEl>
                                          <p:spTgt spid="11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fade">
                                      <p:cBhvr>
                                        <p:cTn id="32" dur="1000"/>
                                        <p:tgtEl>
                                          <p:spTgt spid="113"/>
                                        </p:tgtEl>
                                      </p:cBhvr>
                                    </p:animEffect>
                                    <p:anim calcmode="lin" valueType="num">
                                      <p:cBhvr>
                                        <p:cTn id="33" dur="1000" fill="hold"/>
                                        <p:tgtEl>
                                          <p:spTgt spid="113"/>
                                        </p:tgtEl>
                                        <p:attrNameLst>
                                          <p:attrName>ppt_x</p:attrName>
                                        </p:attrNameLst>
                                      </p:cBhvr>
                                      <p:tavLst>
                                        <p:tav tm="0">
                                          <p:val>
                                            <p:strVal val="#ppt_x"/>
                                          </p:val>
                                        </p:tav>
                                        <p:tav tm="100000">
                                          <p:val>
                                            <p:strVal val="#ppt_x"/>
                                          </p:val>
                                        </p:tav>
                                      </p:tavLst>
                                    </p:anim>
                                    <p:anim calcmode="lin" valueType="num">
                                      <p:cBhvr>
                                        <p:cTn id="34" dur="1000" fill="hold"/>
                                        <p:tgtEl>
                                          <p:spTgt spid="11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1000"/>
                                        <p:tgtEl>
                                          <p:spTgt spid="118"/>
                                        </p:tgtEl>
                                      </p:cBhvr>
                                    </p:animEffect>
                                    <p:anim calcmode="lin" valueType="num">
                                      <p:cBhvr>
                                        <p:cTn id="38" dur="1000" fill="hold"/>
                                        <p:tgtEl>
                                          <p:spTgt spid="118"/>
                                        </p:tgtEl>
                                        <p:attrNameLst>
                                          <p:attrName>ppt_x</p:attrName>
                                        </p:attrNameLst>
                                      </p:cBhvr>
                                      <p:tavLst>
                                        <p:tav tm="0">
                                          <p:val>
                                            <p:strVal val="#ppt_x"/>
                                          </p:val>
                                        </p:tav>
                                        <p:tav tm="100000">
                                          <p:val>
                                            <p:strVal val="#ppt_x"/>
                                          </p:val>
                                        </p:tav>
                                      </p:tavLst>
                                    </p:anim>
                                    <p:anim calcmode="lin" valueType="num">
                                      <p:cBhvr>
                                        <p:cTn id="39" dur="1000" fill="hold"/>
                                        <p:tgtEl>
                                          <p:spTgt spid="1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fade">
                                      <p:cBhvr>
                                        <p:cTn id="42" dur="1000"/>
                                        <p:tgtEl>
                                          <p:spTgt spid="175"/>
                                        </p:tgtEl>
                                      </p:cBhvr>
                                    </p:animEffect>
                                    <p:anim calcmode="lin" valueType="num">
                                      <p:cBhvr>
                                        <p:cTn id="43" dur="1000" fill="hold"/>
                                        <p:tgtEl>
                                          <p:spTgt spid="175"/>
                                        </p:tgtEl>
                                        <p:attrNameLst>
                                          <p:attrName>ppt_x</p:attrName>
                                        </p:attrNameLst>
                                      </p:cBhvr>
                                      <p:tavLst>
                                        <p:tav tm="0">
                                          <p:val>
                                            <p:strVal val="#ppt_x"/>
                                          </p:val>
                                        </p:tav>
                                        <p:tav tm="100000">
                                          <p:val>
                                            <p:strVal val="#ppt_x"/>
                                          </p:val>
                                        </p:tav>
                                      </p:tavLst>
                                    </p:anim>
                                    <p:anim calcmode="lin" valueType="num">
                                      <p:cBhvr>
                                        <p:cTn id="44" dur="1000" fill="hold"/>
                                        <p:tgtEl>
                                          <p:spTgt spid="17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6"/>
                                        </p:tgtEl>
                                        <p:attrNameLst>
                                          <p:attrName>style.visibility</p:attrName>
                                        </p:attrNameLst>
                                      </p:cBhvr>
                                      <p:to>
                                        <p:strVal val="visible"/>
                                      </p:to>
                                    </p:set>
                                    <p:animEffect transition="in" filter="fade">
                                      <p:cBhvr>
                                        <p:cTn id="47" dur="1000"/>
                                        <p:tgtEl>
                                          <p:spTgt spid="176"/>
                                        </p:tgtEl>
                                      </p:cBhvr>
                                    </p:animEffect>
                                    <p:anim calcmode="lin" valueType="num">
                                      <p:cBhvr>
                                        <p:cTn id="48" dur="1000" fill="hold"/>
                                        <p:tgtEl>
                                          <p:spTgt spid="176"/>
                                        </p:tgtEl>
                                        <p:attrNameLst>
                                          <p:attrName>ppt_x</p:attrName>
                                        </p:attrNameLst>
                                      </p:cBhvr>
                                      <p:tavLst>
                                        <p:tav tm="0">
                                          <p:val>
                                            <p:strVal val="#ppt_x"/>
                                          </p:val>
                                        </p:tav>
                                        <p:tav tm="100000">
                                          <p:val>
                                            <p:strVal val="#ppt_x"/>
                                          </p:val>
                                        </p:tav>
                                      </p:tavLst>
                                    </p:anim>
                                    <p:anim calcmode="lin" valueType="num">
                                      <p:cBhvr>
                                        <p:cTn id="49" dur="1000" fill="hold"/>
                                        <p:tgtEl>
                                          <p:spTgt spid="17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78"/>
                                        </p:tgtEl>
                                        <p:attrNameLst>
                                          <p:attrName>style.visibility</p:attrName>
                                        </p:attrNameLst>
                                      </p:cBhvr>
                                      <p:to>
                                        <p:strVal val="visible"/>
                                      </p:to>
                                    </p:set>
                                    <p:animEffect transition="in" filter="fade">
                                      <p:cBhvr>
                                        <p:cTn id="52" dur="1000"/>
                                        <p:tgtEl>
                                          <p:spTgt spid="178"/>
                                        </p:tgtEl>
                                      </p:cBhvr>
                                    </p:animEffect>
                                    <p:anim calcmode="lin" valueType="num">
                                      <p:cBhvr>
                                        <p:cTn id="53" dur="1000" fill="hold"/>
                                        <p:tgtEl>
                                          <p:spTgt spid="178"/>
                                        </p:tgtEl>
                                        <p:attrNameLst>
                                          <p:attrName>ppt_x</p:attrName>
                                        </p:attrNameLst>
                                      </p:cBhvr>
                                      <p:tavLst>
                                        <p:tav tm="0">
                                          <p:val>
                                            <p:strVal val="#ppt_x"/>
                                          </p:val>
                                        </p:tav>
                                        <p:tav tm="100000">
                                          <p:val>
                                            <p:strVal val="#ppt_x"/>
                                          </p:val>
                                        </p:tav>
                                      </p:tavLst>
                                    </p:anim>
                                    <p:anim calcmode="lin" valueType="num">
                                      <p:cBhvr>
                                        <p:cTn id="54" dur="1000" fill="hold"/>
                                        <p:tgtEl>
                                          <p:spTgt spid="17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08"/>
                                        </p:tgtEl>
                                        <p:attrNameLst>
                                          <p:attrName>style.visibility</p:attrName>
                                        </p:attrNameLst>
                                      </p:cBhvr>
                                      <p:to>
                                        <p:strVal val="visible"/>
                                      </p:to>
                                    </p:set>
                                    <p:animEffect transition="in" filter="fade">
                                      <p:cBhvr>
                                        <p:cTn id="57" dur="1000"/>
                                        <p:tgtEl>
                                          <p:spTgt spid="208"/>
                                        </p:tgtEl>
                                      </p:cBhvr>
                                    </p:animEffect>
                                    <p:anim calcmode="lin" valueType="num">
                                      <p:cBhvr>
                                        <p:cTn id="58" dur="1000" fill="hold"/>
                                        <p:tgtEl>
                                          <p:spTgt spid="208"/>
                                        </p:tgtEl>
                                        <p:attrNameLst>
                                          <p:attrName>ppt_x</p:attrName>
                                        </p:attrNameLst>
                                      </p:cBhvr>
                                      <p:tavLst>
                                        <p:tav tm="0">
                                          <p:val>
                                            <p:strVal val="#ppt_x"/>
                                          </p:val>
                                        </p:tav>
                                        <p:tav tm="100000">
                                          <p:val>
                                            <p:strVal val="#ppt_x"/>
                                          </p:val>
                                        </p:tav>
                                      </p:tavLst>
                                    </p:anim>
                                    <p:anim calcmode="lin" valueType="num">
                                      <p:cBhvr>
                                        <p:cTn id="59" dur="1000" fill="hold"/>
                                        <p:tgtEl>
                                          <p:spTgt spid="20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8"/>
                                        </p:tgtEl>
                                        <p:attrNameLst>
                                          <p:attrName>style.visibility</p:attrName>
                                        </p:attrNameLst>
                                      </p:cBhvr>
                                      <p:to>
                                        <p:strVal val="visible"/>
                                      </p:to>
                                    </p:set>
                                    <p:animEffect transition="in" filter="fade">
                                      <p:cBhvr>
                                        <p:cTn id="62" dur="1000"/>
                                        <p:tgtEl>
                                          <p:spTgt spid="218"/>
                                        </p:tgtEl>
                                      </p:cBhvr>
                                    </p:animEffect>
                                    <p:anim calcmode="lin" valueType="num">
                                      <p:cBhvr>
                                        <p:cTn id="63" dur="1000" fill="hold"/>
                                        <p:tgtEl>
                                          <p:spTgt spid="218"/>
                                        </p:tgtEl>
                                        <p:attrNameLst>
                                          <p:attrName>ppt_x</p:attrName>
                                        </p:attrNameLst>
                                      </p:cBhvr>
                                      <p:tavLst>
                                        <p:tav tm="0">
                                          <p:val>
                                            <p:strVal val="#ppt_x"/>
                                          </p:val>
                                        </p:tav>
                                        <p:tav tm="100000">
                                          <p:val>
                                            <p:strVal val="#ppt_x"/>
                                          </p:val>
                                        </p:tav>
                                      </p:tavLst>
                                    </p:anim>
                                    <p:anim calcmode="lin" valueType="num">
                                      <p:cBhvr>
                                        <p:cTn id="64" dur="1000" fill="hold"/>
                                        <p:tgtEl>
                                          <p:spTgt spid="2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9"/>
                                        </p:tgtEl>
                                        <p:attrNameLst>
                                          <p:attrName>style.visibility</p:attrName>
                                        </p:attrNameLst>
                                      </p:cBhvr>
                                      <p:to>
                                        <p:strVal val="visible"/>
                                      </p:to>
                                    </p:set>
                                    <p:animEffect transition="in" filter="fade">
                                      <p:cBhvr>
                                        <p:cTn id="67" dur="1000"/>
                                        <p:tgtEl>
                                          <p:spTgt spid="219"/>
                                        </p:tgtEl>
                                      </p:cBhvr>
                                    </p:animEffect>
                                    <p:anim calcmode="lin" valueType="num">
                                      <p:cBhvr>
                                        <p:cTn id="68" dur="1000" fill="hold"/>
                                        <p:tgtEl>
                                          <p:spTgt spid="219"/>
                                        </p:tgtEl>
                                        <p:attrNameLst>
                                          <p:attrName>ppt_x</p:attrName>
                                        </p:attrNameLst>
                                      </p:cBhvr>
                                      <p:tavLst>
                                        <p:tav tm="0">
                                          <p:val>
                                            <p:strVal val="#ppt_x"/>
                                          </p:val>
                                        </p:tav>
                                        <p:tav tm="100000">
                                          <p:val>
                                            <p:strVal val="#ppt_x"/>
                                          </p:val>
                                        </p:tav>
                                      </p:tavLst>
                                    </p:anim>
                                    <p:anim calcmode="lin" valueType="num">
                                      <p:cBhvr>
                                        <p:cTn id="69" dur="1000" fill="hold"/>
                                        <p:tgtEl>
                                          <p:spTgt spid="21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27"/>
                                        </p:tgtEl>
                                        <p:attrNameLst>
                                          <p:attrName>style.visibility</p:attrName>
                                        </p:attrNameLst>
                                      </p:cBhvr>
                                      <p:to>
                                        <p:strVal val="visible"/>
                                      </p:to>
                                    </p:set>
                                    <p:animEffect transition="in" filter="fade">
                                      <p:cBhvr>
                                        <p:cTn id="72" dur="1000"/>
                                        <p:tgtEl>
                                          <p:spTgt spid="227"/>
                                        </p:tgtEl>
                                      </p:cBhvr>
                                    </p:animEffect>
                                    <p:anim calcmode="lin" valueType="num">
                                      <p:cBhvr>
                                        <p:cTn id="73" dur="1000" fill="hold"/>
                                        <p:tgtEl>
                                          <p:spTgt spid="227"/>
                                        </p:tgtEl>
                                        <p:attrNameLst>
                                          <p:attrName>ppt_x</p:attrName>
                                        </p:attrNameLst>
                                      </p:cBhvr>
                                      <p:tavLst>
                                        <p:tav tm="0">
                                          <p:val>
                                            <p:strVal val="#ppt_x"/>
                                          </p:val>
                                        </p:tav>
                                        <p:tav tm="100000">
                                          <p:val>
                                            <p:strVal val="#ppt_x"/>
                                          </p:val>
                                        </p:tav>
                                      </p:tavLst>
                                    </p:anim>
                                    <p:anim calcmode="lin" valueType="num">
                                      <p:cBhvr>
                                        <p:cTn id="74" dur="1000" fill="hold"/>
                                        <p:tgtEl>
                                          <p:spTgt spid="22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32"/>
                                        </p:tgtEl>
                                        <p:attrNameLst>
                                          <p:attrName>style.visibility</p:attrName>
                                        </p:attrNameLst>
                                      </p:cBhvr>
                                      <p:to>
                                        <p:strVal val="visible"/>
                                      </p:to>
                                    </p:set>
                                    <p:animEffect transition="in" filter="fade">
                                      <p:cBhvr>
                                        <p:cTn id="77" dur="1000"/>
                                        <p:tgtEl>
                                          <p:spTgt spid="232"/>
                                        </p:tgtEl>
                                      </p:cBhvr>
                                    </p:animEffect>
                                    <p:anim calcmode="lin" valueType="num">
                                      <p:cBhvr>
                                        <p:cTn id="78" dur="1000" fill="hold"/>
                                        <p:tgtEl>
                                          <p:spTgt spid="232"/>
                                        </p:tgtEl>
                                        <p:attrNameLst>
                                          <p:attrName>ppt_x</p:attrName>
                                        </p:attrNameLst>
                                      </p:cBhvr>
                                      <p:tavLst>
                                        <p:tav tm="0">
                                          <p:val>
                                            <p:strVal val="#ppt_x"/>
                                          </p:val>
                                        </p:tav>
                                        <p:tav tm="100000">
                                          <p:val>
                                            <p:strVal val="#ppt_x"/>
                                          </p:val>
                                        </p:tav>
                                      </p:tavLst>
                                    </p:anim>
                                    <p:anim calcmode="lin" valueType="num">
                                      <p:cBhvr>
                                        <p:cTn id="79" dur="1000" fill="hold"/>
                                        <p:tgtEl>
                                          <p:spTgt spid="23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53"/>
                                        </p:tgtEl>
                                        <p:attrNameLst>
                                          <p:attrName>style.visibility</p:attrName>
                                        </p:attrNameLst>
                                      </p:cBhvr>
                                      <p:to>
                                        <p:strVal val="visible"/>
                                      </p:to>
                                    </p:set>
                                    <p:animEffect transition="in" filter="fade">
                                      <p:cBhvr>
                                        <p:cTn id="82" dur="1000"/>
                                        <p:tgtEl>
                                          <p:spTgt spid="253"/>
                                        </p:tgtEl>
                                      </p:cBhvr>
                                    </p:animEffect>
                                    <p:anim calcmode="lin" valueType="num">
                                      <p:cBhvr>
                                        <p:cTn id="83" dur="1000" fill="hold"/>
                                        <p:tgtEl>
                                          <p:spTgt spid="253"/>
                                        </p:tgtEl>
                                        <p:attrNameLst>
                                          <p:attrName>ppt_x</p:attrName>
                                        </p:attrNameLst>
                                      </p:cBhvr>
                                      <p:tavLst>
                                        <p:tav tm="0">
                                          <p:val>
                                            <p:strVal val="#ppt_x"/>
                                          </p:val>
                                        </p:tav>
                                        <p:tav tm="100000">
                                          <p:val>
                                            <p:strVal val="#ppt_x"/>
                                          </p:val>
                                        </p:tav>
                                      </p:tavLst>
                                    </p:anim>
                                    <p:anim calcmode="lin" valueType="num">
                                      <p:cBhvr>
                                        <p:cTn id="84" dur="1000" fill="hold"/>
                                        <p:tgtEl>
                                          <p:spTgt spid="25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1000"/>
                                        <p:tgtEl>
                                          <p:spTgt spid="24"/>
                                        </p:tgtEl>
                                      </p:cBhvr>
                                    </p:animEffect>
                                    <p:anim calcmode="lin" valueType="num">
                                      <p:cBhvr>
                                        <p:cTn id="88" dur="1000" fill="hold"/>
                                        <p:tgtEl>
                                          <p:spTgt spid="24"/>
                                        </p:tgtEl>
                                        <p:attrNameLst>
                                          <p:attrName>ppt_x</p:attrName>
                                        </p:attrNameLst>
                                      </p:cBhvr>
                                      <p:tavLst>
                                        <p:tav tm="0">
                                          <p:val>
                                            <p:strVal val="#ppt_x"/>
                                          </p:val>
                                        </p:tav>
                                        <p:tav tm="100000">
                                          <p:val>
                                            <p:strVal val="#ppt_x"/>
                                          </p:val>
                                        </p:tav>
                                      </p:tavLst>
                                    </p:anim>
                                    <p:anim calcmode="lin" valueType="num">
                                      <p:cBhvr>
                                        <p:cTn id="89" dur="1000" fill="hold"/>
                                        <p:tgtEl>
                                          <p:spTgt spid="2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4"/>
                                        </p:tgtEl>
                                        <p:attrNameLst>
                                          <p:attrName>style.visibility</p:attrName>
                                        </p:attrNameLst>
                                      </p:cBhvr>
                                      <p:to>
                                        <p:strVal val="visible"/>
                                      </p:to>
                                    </p:set>
                                    <p:animEffect transition="in" filter="fade">
                                      <p:cBhvr>
                                        <p:cTn id="92" dur="1000"/>
                                        <p:tgtEl>
                                          <p:spTgt spid="254"/>
                                        </p:tgtEl>
                                      </p:cBhvr>
                                    </p:animEffect>
                                    <p:anim calcmode="lin" valueType="num">
                                      <p:cBhvr>
                                        <p:cTn id="93" dur="1000" fill="hold"/>
                                        <p:tgtEl>
                                          <p:spTgt spid="254"/>
                                        </p:tgtEl>
                                        <p:attrNameLst>
                                          <p:attrName>ppt_x</p:attrName>
                                        </p:attrNameLst>
                                      </p:cBhvr>
                                      <p:tavLst>
                                        <p:tav tm="0">
                                          <p:val>
                                            <p:strVal val="#ppt_x"/>
                                          </p:val>
                                        </p:tav>
                                        <p:tav tm="100000">
                                          <p:val>
                                            <p:strVal val="#ppt_x"/>
                                          </p:val>
                                        </p:tav>
                                      </p:tavLst>
                                    </p:anim>
                                    <p:anim calcmode="lin" valueType="num">
                                      <p:cBhvr>
                                        <p:cTn id="94" dur="1000" fill="hold"/>
                                        <p:tgtEl>
                                          <p:spTgt spid="254"/>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1000"/>
                                        <p:tgtEl>
                                          <p:spTgt spid="58"/>
                                        </p:tgtEl>
                                      </p:cBhvr>
                                    </p:animEffect>
                                    <p:anim calcmode="lin" valueType="num">
                                      <p:cBhvr>
                                        <p:cTn id="98" dur="1000" fill="hold"/>
                                        <p:tgtEl>
                                          <p:spTgt spid="58"/>
                                        </p:tgtEl>
                                        <p:attrNameLst>
                                          <p:attrName>ppt_x</p:attrName>
                                        </p:attrNameLst>
                                      </p:cBhvr>
                                      <p:tavLst>
                                        <p:tav tm="0">
                                          <p:val>
                                            <p:strVal val="#ppt_x"/>
                                          </p:val>
                                        </p:tav>
                                        <p:tav tm="100000">
                                          <p:val>
                                            <p:strVal val="#ppt_x"/>
                                          </p:val>
                                        </p:tav>
                                      </p:tavLst>
                                    </p:anim>
                                    <p:anim calcmode="lin" valueType="num">
                                      <p:cBhvr>
                                        <p:cTn id="99" dur="1000" fill="hold"/>
                                        <p:tgtEl>
                                          <p:spTgt spid="5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fade">
                                      <p:cBhvr>
                                        <p:cTn id="102" dur="1000"/>
                                        <p:tgtEl>
                                          <p:spTgt spid="48"/>
                                        </p:tgtEl>
                                      </p:cBhvr>
                                    </p:animEffect>
                                    <p:anim calcmode="lin" valueType="num">
                                      <p:cBhvr>
                                        <p:cTn id="103" dur="1000" fill="hold"/>
                                        <p:tgtEl>
                                          <p:spTgt spid="48"/>
                                        </p:tgtEl>
                                        <p:attrNameLst>
                                          <p:attrName>ppt_x</p:attrName>
                                        </p:attrNameLst>
                                      </p:cBhvr>
                                      <p:tavLst>
                                        <p:tav tm="0">
                                          <p:val>
                                            <p:strVal val="#ppt_x"/>
                                          </p:val>
                                        </p:tav>
                                        <p:tav tm="100000">
                                          <p:val>
                                            <p:strVal val="#ppt_x"/>
                                          </p:val>
                                        </p:tav>
                                      </p:tavLst>
                                    </p:anim>
                                    <p:anim calcmode="lin" valueType="num">
                                      <p:cBhvr>
                                        <p:cTn id="104" dur="1000" fill="hold"/>
                                        <p:tgtEl>
                                          <p:spTgt spid="48"/>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1000"/>
                                        <p:tgtEl>
                                          <p:spTgt spid="72"/>
                                        </p:tgtEl>
                                      </p:cBhvr>
                                    </p:animEffect>
                                    <p:anim calcmode="lin" valueType="num">
                                      <p:cBhvr>
                                        <p:cTn id="108" dur="1000" fill="hold"/>
                                        <p:tgtEl>
                                          <p:spTgt spid="72"/>
                                        </p:tgtEl>
                                        <p:attrNameLst>
                                          <p:attrName>ppt_x</p:attrName>
                                        </p:attrNameLst>
                                      </p:cBhvr>
                                      <p:tavLst>
                                        <p:tav tm="0">
                                          <p:val>
                                            <p:strVal val="#ppt_x"/>
                                          </p:val>
                                        </p:tav>
                                        <p:tav tm="100000">
                                          <p:val>
                                            <p:strVal val="#ppt_x"/>
                                          </p:val>
                                        </p:tav>
                                      </p:tavLst>
                                    </p:anim>
                                    <p:anim calcmode="lin" valueType="num">
                                      <p:cBhvr>
                                        <p:cTn id="109" dur="1000" fill="hold"/>
                                        <p:tgtEl>
                                          <p:spTgt spid="7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73"/>
                                        </p:tgtEl>
                                        <p:attrNameLst>
                                          <p:attrName>style.visibility</p:attrName>
                                        </p:attrNameLst>
                                      </p:cBhvr>
                                      <p:to>
                                        <p:strVal val="visible"/>
                                      </p:to>
                                    </p:set>
                                    <p:animEffect transition="in" filter="fade">
                                      <p:cBhvr>
                                        <p:cTn id="112" dur="1000"/>
                                        <p:tgtEl>
                                          <p:spTgt spid="73"/>
                                        </p:tgtEl>
                                      </p:cBhvr>
                                    </p:animEffect>
                                    <p:anim calcmode="lin" valueType="num">
                                      <p:cBhvr>
                                        <p:cTn id="113" dur="1000" fill="hold"/>
                                        <p:tgtEl>
                                          <p:spTgt spid="73"/>
                                        </p:tgtEl>
                                        <p:attrNameLst>
                                          <p:attrName>ppt_x</p:attrName>
                                        </p:attrNameLst>
                                      </p:cBhvr>
                                      <p:tavLst>
                                        <p:tav tm="0">
                                          <p:val>
                                            <p:strVal val="#ppt_x"/>
                                          </p:val>
                                        </p:tav>
                                        <p:tav tm="100000">
                                          <p:val>
                                            <p:strVal val="#ppt_x"/>
                                          </p:val>
                                        </p:tav>
                                      </p:tavLst>
                                    </p:anim>
                                    <p:anim calcmode="lin" valueType="num">
                                      <p:cBhvr>
                                        <p:cTn id="114" dur="1000" fill="hold"/>
                                        <p:tgtEl>
                                          <p:spTgt spid="7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1000"/>
                                        <p:tgtEl>
                                          <p:spTgt spid="81"/>
                                        </p:tgtEl>
                                      </p:cBhvr>
                                    </p:animEffect>
                                    <p:anim calcmode="lin" valueType="num">
                                      <p:cBhvr>
                                        <p:cTn id="118" dur="1000" fill="hold"/>
                                        <p:tgtEl>
                                          <p:spTgt spid="81"/>
                                        </p:tgtEl>
                                        <p:attrNameLst>
                                          <p:attrName>ppt_x</p:attrName>
                                        </p:attrNameLst>
                                      </p:cBhvr>
                                      <p:tavLst>
                                        <p:tav tm="0">
                                          <p:val>
                                            <p:strVal val="#ppt_x"/>
                                          </p:val>
                                        </p:tav>
                                        <p:tav tm="100000">
                                          <p:val>
                                            <p:strVal val="#ppt_x"/>
                                          </p:val>
                                        </p:tav>
                                      </p:tavLst>
                                    </p:anim>
                                    <p:anim calcmode="lin" valueType="num">
                                      <p:cBhvr>
                                        <p:cTn id="119" dur="1000" fill="hold"/>
                                        <p:tgtEl>
                                          <p:spTgt spid="81"/>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85"/>
                                        </p:tgtEl>
                                        <p:attrNameLst>
                                          <p:attrName>style.visibility</p:attrName>
                                        </p:attrNameLst>
                                      </p:cBhvr>
                                      <p:to>
                                        <p:strVal val="visible"/>
                                      </p:to>
                                    </p:set>
                                    <p:animEffect transition="in" filter="fade">
                                      <p:cBhvr>
                                        <p:cTn id="122" dur="1000"/>
                                        <p:tgtEl>
                                          <p:spTgt spid="85"/>
                                        </p:tgtEl>
                                      </p:cBhvr>
                                    </p:animEffect>
                                    <p:anim calcmode="lin" valueType="num">
                                      <p:cBhvr>
                                        <p:cTn id="123" dur="1000" fill="hold"/>
                                        <p:tgtEl>
                                          <p:spTgt spid="85"/>
                                        </p:tgtEl>
                                        <p:attrNameLst>
                                          <p:attrName>ppt_x</p:attrName>
                                        </p:attrNameLst>
                                      </p:cBhvr>
                                      <p:tavLst>
                                        <p:tav tm="0">
                                          <p:val>
                                            <p:strVal val="#ppt_x"/>
                                          </p:val>
                                        </p:tav>
                                        <p:tav tm="100000">
                                          <p:val>
                                            <p:strVal val="#ppt_x"/>
                                          </p:val>
                                        </p:tav>
                                      </p:tavLst>
                                    </p:anim>
                                    <p:anim calcmode="lin" valueType="num">
                                      <p:cBhvr>
                                        <p:cTn id="124" dur="1000" fill="hold"/>
                                        <p:tgtEl>
                                          <p:spTgt spid="85"/>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fade">
                                      <p:cBhvr>
                                        <p:cTn id="127" dur="1000"/>
                                        <p:tgtEl>
                                          <p:spTgt spid="86"/>
                                        </p:tgtEl>
                                      </p:cBhvr>
                                    </p:animEffect>
                                    <p:anim calcmode="lin" valueType="num">
                                      <p:cBhvr>
                                        <p:cTn id="128" dur="1000" fill="hold"/>
                                        <p:tgtEl>
                                          <p:spTgt spid="86"/>
                                        </p:tgtEl>
                                        <p:attrNameLst>
                                          <p:attrName>ppt_x</p:attrName>
                                        </p:attrNameLst>
                                      </p:cBhvr>
                                      <p:tavLst>
                                        <p:tav tm="0">
                                          <p:val>
                                            <p:strVal val="#ppt_x"/>
                                          </p:val>
                                        </p:tav>
                                        <p:tav tm="100000">
                                          <p:val>
                                            <p:strVal val="#ppt_x"/>
                                          </p:val>
                                        </p:tav>
                                      </p:tavLst>
                                    </p:anim>
                                    <p:anim calcmode="lin" valueType="num">
                                      <p:cBhvr>
                                        <p:cTn id="129" dur="1000" fill="hold"/>
                                        <p:tgtEl>
                                          <p:spTgt spid="86"/>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1000"/>
                                        <p:tgtEl>
                                          <p:spTgt spid="90"/>
                                        </p:tgtEl>
                                      </p:cBhvr>
                                    </p:animEffect>
                                    <p:anim calcmode="lin" valueType="num">
                                      <p:cBhvr>
                                        <p:cTn id="133" dur="1000" fill="hold"/>
                                        <p:tgtEl>
                                          <p:spTgt spid="90"/>
                                        </p:tgtEl>
                                        <p:attrNameLst>
                                          <p:attrName>ppt_x</p:attrName>
                                        </p:attrNameLst>
                                      </p:cBhvr>
                                      <p:tavLst>
                                        <p:tav tm="0">
                                          <p:val>
                                            <p:strVal val="#ppt_x"/>
                                          </p:val>
                                        </p:tav>
                                        <p:tav tm="100000">
                                          <p:val>
                                            <p:strVal val="#ppt_x"/>
                                          </p:val>
                                        </p:tav>
                                      </p:tavLst>
                                    </p:anim>
                                    <p:anim calcmode="lin" valueType="num">
                                      <p:cBhvr>
                                        <p:cTn id="134" dur="1000" fill="hold"/>
                                        <p:tgtEl>
                                          <p:spTgt spid="90"/>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0"/>
                                  </p:stCondLst>
                                  <p:childTnLst>
                                    <p:set>
                                      <p:cBhvr>
                                        <p:cTn id="136" dur="1" fill="hold">
                                          <p:stCondLst>
                                            <p:cond delay="0"/>
                                          </p:stCondLst>
                                        </p:cTn>
                                        <p:tgtEl>
                                          <p:spTgt spid="93"/>
                                        </p:tgtEl>
                                        <p:attrNameLst>
                                          <p:attrName>style.visibility</p:attrName>
                                        </p:attrNameLst>
                                      </p:cBhvr>
                                      <p:to>
                                        <p:strVal val="visible"/>
                                      </p:to>
                                    </p:set>
                                    <p:animEffect transition="in" filter="fade">
                                      <p:cBhvr>
                                        <p:cTn id="137" dur="1000"/>
                                        <p:tgtEl>
                                          <p:spTgt spid="93"/>
                                        </p:tgtEl>
                                      </p:cBhvr>
                                    </p:animEffect>
                                    <p:anim calcmode="lin" valueType="num">
                                      <p:cBhvr>
                                        <p:cTn id="138" dur="1000" fill="hold"/>
                                        <p:tgtEl>
                                          <p:spTgt spid="93"/>
                                        </p:tgtEl>
                                        <p:attrNameLst>
                                          <p:attrName>ppt_x</p:attrName>
                                        </p:attrNameLst>
                                      </p:cBhvr>
                                      <p:tavLst>
                                        <p:tav tm="0">
                                          <p:val>
                                            <p:strVal val="#ppt_x"/>
                                          </p:val>
                                        </p:tav>
                                        <p:tav tm="100000">
                                          <p:val>
                                            <p:strVal val="#ppt_x"/>
                                          </p:val>
                                        </p:tav>
                                      </p:tavLst>
                                    </p:anim>
                                    <p:anim calcmode="lin" valueType="num">
                                      <p:cBhvr>
                                        <p:cTn id="139" dur="1000" fill="hold"/>
                                        <p:tgtEl>
                                          <p:spTgt spid="9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95"/>
                                        </p:tgtEl>
                                        <p:attrNameLst>
                                          <p:attrName>style.visibility</p:attrName>
                                        </p:attrNameLst>
                                      </p:cBhvr>
                                      <p:to>
                                        <p:strVal val="visible"/>
                                      </p:to>
                                    </p:set>
                                    <p:animEffect transition="in" filter="fade">
                                      <p:cBhvr>
                                        <p:cTn id="142" dur="1000"/>
                                        <p:tgtEl>
                                          <p:spTgt spid="95"/>
                                        </p:tgtEl>
                                      </p:cBhvr>
                                    </p:animEffect>
                                    <p:anim calcmode="lin" valueType="num">
                                      <p:cBhvr>
                                        <p:cTn id="143" dur="1000" fill="hold"/>
                                        <p:tgtEl>
                                          <p:spTgt spid="95"/>
                                        </p:tgtEl>
                                        <p:attrNameLst>
                                          <p:attrName>ppt_x</p:attrName>
                                        </p:attrNameLst>
                                      </p:cBhvr>
                                      <p:tavLst>
                                        <p:tav tm="0">
                                          <p:val>
                                            <p:strVal val="#ppt_x"/>
                                          </p:val>
                                        </p:tav>
                                        <p:tav tm="100000">
                                          <p:val>
                                            <p:strVal val="#ppt_x"/>
                                          </p:val>
                                        </p:tav>
                                      </p:tavLst>
                                    </p:anim>
                                    <p:anim calcmode="lin" valueType="num">
                                      <p:cBhvr>
                                        <p:cTn id="144" dur="1000" fill="hold"/>
                                        <p:tgtEl>
                                          <p:spTgt spid="95"/>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96"/>
                                        </p:tgtEl>
                                        <p:attrNameLst>
                                          <p:attrName>style.visibility</p:attrName>
                                        </p:attrNameLst>
                                      </p:cBhvr>
                                      <p:to>
                                        <p:strVal val="visible"/>
                                      </p:to>
                                    </p:set>
                                    <p:animEffect transition="in" filter="fade">
                                      <p:cBhvr>
                                        <p:cTn id="147" dur="1000"/>
                                        <p:tgtEl>
                                          <p:spTgt spid="96"/>
                                        </p:tgtEl>
                                      </p:cBhvr>
                                    </p:animEffect>
                                    <p:anim calcmode="lin" valueType="num">
                                      <p:cBhvr>
                                        <p:cTn id="148" dur="1000" fill="hold"/>
                                        <p:tgtEl>
                                          <p:spTgt spid="96"/>
                                        </p:tgtEl>
                                        <p:attrNameLst>
                                          <p:attrName>ppt_x</p:attrName>
                                        </p:attrNameLst>
                                      </p:cBhvr>
                                      <p:tavLst>
                                        <p:tav tm="0">
                                          <p:val>
                                            <p:strVal val="#ppt_x"/>
                                          </p:val>
                                        </p:tav>
                                        <p:tav tm="100000">
                                          <p:val>
                                            <p:strVal val="#ppt_x"/>
                                          </p:val>
                                        </p:tav>
                                      </p:tavLst>
                                    </p:anim>
                                    <p:anim calcmode="lin" valueType="num">
                                      <p:cBhvr>
                                        <p:cTn id="149" dur="1000" fill="hold"/>
                                        <p:tgtEl>
                                          <p:spTgt spid="96"/>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fade">
                                      <p:cBhvr>
                                        <p:cTn id="152" dur="1000"/>
                                        <p:tgtEl>
                                          <p:spTgt spid="97"/>
                                        </p:tgtEl>
                                      </p:cBhvr>
                                    </p:animEffect>
                                    <p:anim calcmode="lin" valueType="num">
                                      <p:cBhvr>
                                        <p:cTn id="153" dur="1000" fill="hold"/>
                                        <p:tgtEl>
                                          <p:spTgt spid="97"/>
                                        </p:tgtEl>
                                        <p:attrNameLst>
                                          <p:attrName>ppt_x</p:attrName>
                                        </p:attrNameLst>
                                      </p:cBhvr>
                                      <p:tavLst>
                                        <p:tav tm="0">
                                          <p:val>
                                            <p:strVal val="#ppt_x"/>
                                          </p:val>
                                        </p:tav>
                                        <p:tav tm="100000">
                                          <p:val>
                                            <p:strVal val="#ppt_x"/>
                                          </p:val>
                                        </p:tav>
                                      </p:tavLst>
                                    </p:anim>
                                    <p:anim calcmode="lin" valueType="num">
                                      <p:cBhvr>
                                        <p:cTn id="154" dur="1000" fill="hold"/>
                                        <p:tgtEl>
                                          <p:spTgt spid="97"/>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fade">
                                      <p:cBhvr>
                                        <p:cTn id="157" dur="1000"/>
                                        <p:tgtEl>
                                          <p:spTgt spid="68"/>
                                        </p:tgtEl>
                                      </p:cBhvr>
                                    </p:animEffect>
                                    <p:anim calcmode="lin" valueType="num">
                                      <p:cBhvr>
                                        <p:cTn id="158" dur="1000" fill="hold"/>
                                        <p:tgtEl>
                                          <p:spTgt spid="68"/>
                                        </p:tgtEl>
                                        <p:attrNameLst>
                                          <p:attrName>ppt_x</p:attrName>
                                        </p:attrNameLst>
                                      </p:cBhvr>
                                      <p:tavLst>
                                        <p:tav tm="0">
                                          <p:val>
                                            <p:strVal val="#ppt_x"/>
                                          </p:val>
                                        </p:tav>
                                        <p:tav tm="100000">
                                          <p:val>
                                            <p:strVal val="#ppt_x"/>
                                          </p:val>
                                        </p:tav>
                                      </p:tavLst>
                                    </p:anim>
                                    <p:anim calcmode="lin" valueType="num">
                                      <p:cBhvr>
                                        <p:cTn id="159" dur="1000" fill="hold"/>
                                        <p:tgtEl>
                                          <p:spTgt spid="68"/>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60"/>
                                        </p:tgtEl>
                                        <p:attrNameLst>
                                          <p:attrName>style.visibility</p:attrName>
                                        </p:attrNameLst>
                                      </p:cBhvr>
                                      <p:to>
                                        <p:strVal val="visible"/>
                                      </p:to>
                                    </p:set>
                                    <p:animEffect transition="in" filter="fade">
                                      <p:cBhvr>
                                        <p:cTn id="162" dur="1000"/>
                                        <p:tgtEl>
                                          <p:spTgt spid="60"/>
                                        </p:tgtEl>
                                      </p:cBhvr>
                                    </p:animEffect>
                                    <p:anim calcmode="lin" valueType="num">
                                      <p:cBhvr>
                                        <p:cTn id="163" dur="1000" fill="hold"/>
                                        <p:tgtEl>
                                          <p:spTgt spid="60"/>
                                        </p:tgtEl>
                                        <p:attrNameLst>
                                          <p:attrName>ppt_x</p:attrName>
                                        </p:attrNameLst>
                                      </p:cBhvr>
                                      <p:tavLst>
                                        <p:tav tm="0">
                                          <p:val>
                                            <p:strVal val="#ppt_x"/>
                                          </p:val>
                                        </p:tav>
                                        <p:tav tm="100000">
                                          <p:val>
                                            <p:strVal val="#ppt_x"/>
                                          </p:val>
                                        </p:tav>
                                      </p:tavLst>
                                    </p:anim>
                                    <p:anim calcmode="lin" valueType="num">
                                      <p:cBhvr>
                                        <p:cTn id="164" dur="1000" fill="hold"/>
                                        <p:tgtEl>
                                          <p:spTgt spid="60"/>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0"/>
                                  </p:stCondLst>
                                  <p:childTnLst>
                                    <p:set>
                                      <p:cBhvr>
                                        <p:cTn id="166" dur="1" fill="hold">
                                          <p:stCondLst>
                                            <p:cond delay="0"/>
                                          </p:stCondLst>
                                        </p:cTn>
                                        <p:tgtEl>
                                          <p:spTgt spid="59"/>
                                        </p:tgtEl>
                                        <p:attrNameLst>
                                          <p:attrName>style.visibility</p:attrName>
                                        </p:attrNameLst>
                                      </p:cBhvr>
                                      <p:to>
                                        <p:strVal val="visible"/>
                                      </p:to>
                                    </p:set>
                                    <p:animEffect transition="in" filter="fade">
                                      <p:cBhvr>
                                        <p:cTn id="167" dur="1000"/>
                                        <p:tgtEl>
                                          <p:spTgt spid="59"/>
                                        </p:tgtEl>
                                      </p:cBhvr>
                                    </p:animEffect>
                                    <p:anim calcmode="lin" valueType="num">
                                      <p:cBhvr>
                                        <p:cTn id="168" dur="1000" fill="hold"/>
                                        <p:tgtEl>
                                          <p:spTgt spid="59"/>
                                        </p:tgtEl>
                                        <p:attrNameLst>
                                          <p:attrName>ppt_x</p:attrName>
                                        </p:attrNameLst>
                                      </p:cBhvr>
                                      <p:tavLst>
                                        <p:tav tm="0">
                                          <p:val>
                                            <p:strVal val="#ppt_x"/>
                                          </p:val>
                                        </p:tav>
                                        <p:tav tm="100000">
                                          <p:val>
                                            <p:strVal val="#ppt_x"/>
                                          </p:val>
                                        </p:tav>
                                      </p:tavLst>
                                    </p:anim>
                                    <p:anim calcmode="lin" valueType="num">
                                      <p:cBhvr>
                                        <p:cTn id="169" dur="1000" fill="hold"/>
                                        <p:tgtEl>
                                          <p:spTgt spid="59"/>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fade">
                                      <p:cBhvr>
                                        <p:cTn id="172" dur="1000"/>
                                        <p:tgtEl>
                                          <p:spTgt spid="63"/>
                                        </p:tgtEl>
                                      </p:cBhvr>
                                    </p:animEffect>
                                    <p:anim calcmode="lin" valueType="num">
                                      <p:cBhvr>
                                        <p:cTn id="173" dur="1000" fill="hold"/>
                                        <p:tgtEl>
                                          <p:spTgt spid="63"/>
                                        </p:tgtEl>
                                        <p:attrNameLst>
                                          <p:attrName>ppt_x</p:attrName>
                                        </p:attrNameLst>
                                      </p:cBhvr>
                                      <p:tavLst>
                                        <p:tav tm="0">
                                          <p:val>
                                            <p:strVal val="#ppt_x"/>
                                          </p:val>
                                        </p:tav>
                                        <p:tav tm="100000">
                                          <p:val>
                                            <p:strVal val="#ppt_x"/>
                                          </p:val>
                                        </p:tav>
                                      </p:tavLst>
                                    </p:anim>
                                    <p:anim calcmode="lin" valueType="num">
                                      <p:cBhvr>
                                        <p:cTn id="174"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8" grpId="0" animBg="1"/>
      <p:bldP spid="109" grpId="0" animBg="1"/>
      <p:bldP spid="110" grpId="0" animBg="1"/>
      <p:bldP spid="112" grpId="0" animBg="1"/>
      <p:bldP spid="113" grpId="0" animBg="1"/>
      <p:bldP spid="118" grpId="0"/>
      <p:bldP spid="175" grpId="0"/>
      <p:bldP spid="176" grpId="0"/>
      <p:bldP spid="178" grpId="0"/>
      <p:bldP spid="218" grpId="0"/>
      <p:bldP spid="219" grpId="0"/>
      <p:bldP spid="253" grpId="0"/>
      <p:bldP spid="254" grpId="0"/>
      <p:bldP spid="72" grpId="0" animBg="1"/>
      <p:bldP spid="73" grpId="0" animBg="1"/>
      <p:bldP spid="81" grpId="0"/>
      <p:bldP spid="95" grpId="0"/>
      <p:bldP spid="96" grpId="0"/>
      <p:bldP spid="97" grpId="0"/>
      <p:bldP spid="59" grpId="0" animBg="1"/>
      <p:bldP spid="60" grpId="0" animBg="1"/>
      <p:bldP spid="63" grpId="0" animBg="1"/>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6740" y="437080"/>
            <a:ext cx="11018520" cy="830997"/>
          </a:xfrm>
        </p:spPr>
        <p:txBody>
          <a:bodyPr/>
          <a:lstStyle/>
          <a:p>
            <a:pPr algn="ctr"/>
            <a:r>
              <a:rPr lang="en-US" dirty="0">
                <a:cs typeface="Segoe UI Light" panose="020B0502040204020203" pitchFamily="34" charset="0"/>
              </a:rPr>
              <a:t>Popular frameworks</a:t>
            </a:r>
            <a:br>
              <a:rPr lang="en-US" dirty="0"/>
            </a:br>
            <a:r>
              <a:rPr lang="en-US" sz="1800" dirty="0">
                <a:solidFill>
                  <a:srgbClr val="0078D7"/>
                </a:solidFill>
              </a:rPr>
              <a:t>Build sophisticated deep learning solutions</a:t>
            </a:r>
            <a:endParaRPr lang="en-US" sz="1800" dirty="0"/>
          </a:p>
        </p:txBody>
      </p:sp>
      <p:sp>
        <p:nvSpPr>
          <p:cNvPr id="2" name="Rectangle 1">
            <a:extLst>
              <a:ext uri="{FF2B5EF4-FFF2-40B4-BE49-F238E27FC236}">
                <a16:creationId xmlns:a16="http://schemas.microsoft.com/office/drawing/2014/main" id="{849F8769-80BC-462E-8B6A-AB6138465279}"/>
              </a:ext>
            </a:extLst>
          </p:cNvPr>
          <p:cNvSpPr/>
          <p:nvPr/>
        </p:nvSpPr>
        <p:spPr bwMode="auto">
          <a:xfrm>
            <a:off x="448384" y="2092187"/>
            <a:ext cx="5536096" cy="41796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F3B20809-258E-4D7A-90E3-523C2E67A240}"/>
              </a:ext>
            </a:extLst>
          </p:cNvPr>
          <p:cNvSpPr/>
          <p:nvPr/>
        </p:nvSpPr>
        <p:spPr bwMode="auto">
          <a:xfrm>
            <a:off x="6189557" y="2092187"/>
            <a:ext cx="5536096" cy="4179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A8FF9CCA-63FC-4BE0-B83A-21657DFE4FDF}"/>
              </a:ext>
            </a:extLst>
          </p:cNvPr>
          <p:cNvGrpSpPr/>
          <p:nvPr/>
        </p:nvGrpSpPr>
        <p:grpSpPr>
          <a:xfrm>
            <a:off x="5779400" y="3929029"/>
            <a:ext cx="565312" cy="565312"/>
            <a:chOff x="5664926" y="3703417"/>
            <a:chExt cx="565312" cy="565312"/>
          </a:xfrm>
        </p:grpSpPr>
        <p:sp>
          <p:nvSpPr>
            <p:cNvPr id="25" name="Oval 24">
              <a:extLst>
                <a:ext uri="{FF2B5EF4-FFF2-40B4-BE49-F238E27FC236}">
                  <a16:creationId xmlns:a16="http://schemas.microsoft.com/office/drawing/2014/main" id="{0C91F430-35BE-482F-B7B3-E1804DFC1EC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Cross 25">
              <a:extLst>
                <a:ext uri="{FF2B5EF4-FFF2-40B4-BE49-F238E27FC236}">
                  <a16:creationId xmlns:a16="http://schemas.microsoft.com/office/drawing/2014/main" id="{6D090A39-DCDA-4842-B8A0-685BD5A4711D}"/>
                </a:ext>
              </a:extLst>
            </p:cNvPr>
            <p:cNvSpPr/>
            <p:nvPr/>
          </p:nvSpPr>
          <p:spPr bwMode="auto">
            <a:xfrm>
              <a:off x="5836999" y="3877102"/>
              <a:ext cx="217940" cy="217940"/>
            </a:xfrm>
            <a:prstGeom prst="plus">
              <a:avLst>
                <a:gd name="adj" fmla="val 3804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D200D14F-8272-4FB1-891A-BA038CC7D1DF}"/>
              </a:ext>
            </a:extLst>
          </p:cNvPr>
          <p:cNvSpPr/>
          <p:nvPr/>
        </p:nvSpPr>
        <p:spPr>
          <a:xfrm>
            <a:off x="477120" y="2221847"/>
            <a:ext cx="5474353"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charset="0"/>
              </a:rPr>
              <a:t>Use your favorite deep learning frameworks</a:t>
            </a:r>
            <a:endParaRPr kumimoji="0" lang="en-US" sz="20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28" name="Picture 24">
            <a:extLst>
              <a:ext uri="{FF2B5EF4-FFF2-40B4-BE49-F238E27FC236}">
                <a16:creationId xmlns:a16="http://schemas.microsoft.com/office/drawing/2014/main" id="{9DA0EBAF-EA4A-4AF3-B5E7-4C76D0BB7DBE}"/>
              </a:ext>
            </a:extLst>
          </p:cNvPr>
          <p:cNvPicPr>
            <a:picLocks noChangeAspect="1" noChangeArrowheads="1"/>
          </p:cNvPicPr>
          <p:nvPr/>
        </p:nvPicPr>
        <p:blipFill>
          <a:blip r:embed="rId3"/>
          <a:stretch>
            <a:fillRect/>
          </a:stretch>
        </p:blipFill>
        <p:spPr bwMode="auto">
          <a:xfrm>
            <a:off x="1461549" y="3462630"/>
            <a:ext cx="292034" cy="3124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6C27449-9B38-46A4-A81C-17FF56D843E9}"/>
              </a:ext>
            </a:extLst>
          </p:cNvPr>
          <p:cNvPicPr>
            <a:picLocks noChangeAspect="1" noChangeArrowheads="1"/>
          </p:cNvPicPr>
          <p:nvPr/>
        </p:nvPicPr>
        <p:blipFill>
          <a:blip r:embed="rId4"/>
          <a:stretch>
            <a:fillRect/>
          </a:stretch>
        </p:blipFill>
        <p:spPr bwMode="auto">
          <a:xfrm>
            <a:off x="2955677" y="3446067"/>
            <a:ext cx="262471" cy="31327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a:extLst>
              <a:ext uri="{FF2B5EF4-FFF2-40B4-BE49-F238E27FC236}">
                <a16:creationId xmlns:a16="http://schemas.microsoft.com/office/drawing/2014/main" id="{98F0352B-1CCB-4511-8DA7-8CB9E85D70E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bwMode="auto">
          <a:xfrm>
            <a:off x="8652943" y="3313655"/>
            <a:ext cx="433704" cy="4232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a:extLst>
              <a:ext uri="{FF2B5EF4-FFF2-40B4-BE49-F238E27FC236}">
                <a16:creationId xmlns:a16="http://schemas.microsoft.com/office/drawing/2014/main" id="{3D3A9B22-09B8-4A36-B992-D1973E9FD40C}"/>
              </a:ext>
            </a:extLst>
          </p:cNvPr>
          <p:cNvPicPr>
            <a:picLocks noChangeAspect="1" noChangeArrowheads="1"/>
          </p:cNvPicPr>
          <p:nvPr/>
        </p:nvPicPr>
        <p:blipFill>
          <a:blip r:embed="rId7"/>
          <a:stretch>
            <a:fillRect/>
          </a:stretch>
        </p:blipFill>
        <p:spPr bwMode="auto">
          <a:xfrm>
            <a:off x="1362050" y="4815531"/>
            <a:ext cx="331473" cy="3314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a:extLst>
              <a:ext uri="{FF2B5EF4-FFF2-40B4-BE49-F238E27FC236}">
                <a16:creationId xmlns:a16="http://schemas.microsoft.com/office/drawing/2014/main" id="{831E146A-5F40-40B4-A580-0C3F32C72CE0}"/>
              </a:ext>
            </a:extLst>
          </p:cNvPr>
          <p:cNvPicPr>
            <a:picLocks noChangeAspect="1" noChangeArrowheads="1"/>
          </p:cNvPicPr>
          <p:nvPr/>
        </p:nvPicPr>
        <p:blipFill>
          <a:blip r:embed="rId8"/>
          <a:stretch>
            <a:fillRect/>
          </a:stretch>
        </p:blipFill>
        <p:spPr bwMode="auto">
          <a:xfrm>
            <a:off x="2919834" y="4806969"/>
            <a:ext cx="323460" cy="22596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8582E8BE-7525-4BD1-943E-1FBD08CACF39}"/>
              </a:ext>
            </a:extLst>
          </p:cNvPr>
          <p:cNvPicPr>
            <a:picLocks noChangeAspect="1" noChangeArrowheads="1"/>
          </p:cNvPicPr>
          <p:nvPr/>
        </p:nvPicPr>
        <p:blipFill>
          <a:blip r:embed="rId9"/>
          <a:stretch>
            <a:fillRect/>
          </a:stretch>
        </p:blipFill>
        <p:spPr bwMode="auto">
          <a:xfrm>
            <a:off x="4405459" y="3424075"/>
            <a:ext cx="573354" cy="312478"/>
          </a:xfrm>
          <a:prstGeom prst="rect">
            <a:avLst/>
          </a:prstGeom>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4B942C39-A726-49AB-A59A-670C1B3E402C}"/>
              </a:ext>
            </a:extLst>
          </p:cNvPr>
          <p:cNvSpPr/>
          <p:nvPr/>
        </p:nvSpPr>
        <p:spPr>
          <a:xfrm>
            <a:off x="1238132" y="3870425"/>
            <a:ext cx="75200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TensorFlow</a:t>
            </a:r>
          </a:p>
        </p:txBody>
      </p:sp>
      <p:sp>
        <p:nvSpPr>
          <p:cNvPr id="38" name="Rectangle 37">
            <a:extLst>
              <a:ext uri="{FF2B5EF4-FFF2-40B4-BE49-F238E27FC236}">
                <a16:creationId xmlns:a16="http://schemas.microsoft.com/office/drawing/2014/main" id="{039ED83D-5944-4032-BDA7-4C879E22DA1C}"/>
              </a:ext>
            </a:extLst>
          </p:cNvPr>
          <p:cNvSpPr/>
          <p:nvPr/>
        </p:nvSpPr>
        <p:spPr>
          <a:xfrm>
            <a:off x="2825670" y="3860891"/>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PyTorch</a:t>
            </a:r>
          </a:p>
        </p:txBody>
      </p:sp>
      <p:sp>
        <p:nvSpPr>
          <p:cNvPr id="39" name="Rectangle 38">
            <a:extLst>
              <a:ext uri="{FF2B5EF4-FFF2-40B4-BE49-F238E27FC236}">
                <a16:creationId xmlns:a16="http://schemas.microsoft.com/office/drawing/2014/main" id="{E5924846-1E5A-47E8-9F71-5C243858A932}"/>
              </a:ext>
            </a:extLst>
          </p:cNvPr>
          <p:cNvSpPr/>
          <p:nvPr/>
        </p:nvSpPr>
        <p:spPr>
          <a:xfrm>
            <a:off x="4298759" y="3831871"/>
            <a:ext cx="78675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Scikit-Learn</a:t>
            </a:r>
          </a:p>
        </p:txBody>
      </p:sp>
      <p:sp>
        <p:nvSpPr>
          <p:cNvPr id="42" name="Rectangle 41">
            <a:extLst>
              <a:ext uri="{FF2B5EF4-FFF2-40B4-BE49-F238E27FC236}">
                <a16:creationId xmlns:a16="http://schemas.microsoft.com/office/drawing/2014/main" id="{C90D8A30-64C6-416B-A854-DF284CC9D30B}"/>
              </a:ext>
            </a:extLst>
          </p:cNvPr>
          <p:cNvSpPr/>
          <p:nvPr/>
        </p:nvSpPr>
        <p:spPr>
          <a:xfrm>
            <a:off x="1288940" y="5208240"/>
            <a:ext cx="477695"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MXNet</a:t>
            </a:r>
          </a:p>
        </p:txBody>
      </p:sp>
      <p:sp>
        <p:nvSpPr>
          <p:cNvPr id="43" name="Rectangle 42">
            <a:extLst>
              <a:ext uri="{FF2B5EF4-FFF2-40B4-BE49-F238E27FC236}">
                <a16:creationId xmlns:a16="http://schemas.microsoft.com/office/drawing/2014/main" id="{629B2C1E-5B39-4042-BD10-745058CFE774}"/>
              </a:ext>
            </a:extLst>
          </p:cNvPr>
          <p:cNvSpPr/>
          <p:nvPr/>
        </p:nvSpPr>
        <p:spPr>
          <a:xfrm>
            <a:off x="2823481" y="5146925"/>
            <a:ext cx="516167" cy="184666"/>
          </a:xfrm>
          <a:prstGeom prst="rect">
            <a:avLst/>
          </a:prstGeom>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Chainer</a:t>
            </a:r>
          </a:p>
        </p:txBody>
      </p:sp>
      <p:pic>
        <p:nvPicPr>
          <p:cNvPr id="45" name="Picture 44">
            <a:extLst>
              <a:ext uri="{FF2B5EF4-FFF2-40B4-BE49-F238E27FC236}">
                <a16:creationId xmlns:a16="http://schemas.microsoft.com/office/drawing/2014/main" id="{50E16951-FA89-48E8-9B77-E053FA614DBE}"/>
              </a:ext>
            </a:extLst>
          </p:cNvPr>
          <p:cNvPicPr>
            <a:picLocks noChangeAspect="1"/>
          </p:cNvPicPr>
          <p:nvPr/>
        </p:nvPicPr>
        <p:blipFill>
          <a:blip r:embed="rId10"/>
          <a:stretch>
            <a:fillRect/>
          </a:stretch>
        </p:blipFill>
        <p:spPr>
          <a:xfrm>
            <a:off x="4603584" y="4735404"/>
            <a:ext cx="286848" cy="280328"/>
          </a:xfrm>
          <a:prstGeom prst="rect">
            <a:avLst/>
          </a:prstGeom>
        </p:spPr>
      </p:pic>
      <p:sp>
        <p:nvSpPr>
          <p:cNvPr id="47" name="Rectangle 46">
            <a:extLst>
              <a:ext uri="{FF2B5EF4-FFF2-40B4-BE49-F238E27FC236}">
                <a16:creationId xmlns:a16="http://schemas.microsoft.com/office/drawing/2014/main" id="{9C64A58A-D11C-4D90-9290-FB8B88BC6397}"/>
              </a:ext>
            </a:extLst>
          </p:cNvPr>
          <p:cNvSpPr/>
          <p:nvPr/>
        </p:nvSpPr>
        <p:spPr>
          <a:xfrm>
            <a:off x="4564490" y="5167297"/>
            <a:ext cx="365036"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Keras</a:t>
            </a:r>
          </a:p>
        </p:txBody>
      </p:sp>
      <p:sp>
        <p:nvSpPr>
          <p:cNvPr id="49" name="Rectangle 48">
            <a:extLst>
              <a:ext uri="{FF2B5EF4-FFF2-40B4-BE49-F238E27FC236}">
                <a16:creationId xmlns:a16="http://schemas.microsoft.com/office/drawing/2014/main" id="{4EA0287C-CD60-4D88-9A13-10AF58487A0A}"/>
              </a:ext>
            </a:extLst>
          </p:cNvPr>
          <p:cNvSpPr/>
          <p:nvPr/>
        </p:nvSpPr>
        <p:spPr>
          <a:xfrm>
            <a:off x="6189557" y="2221847"/>
            <a:ext cx="5554060" cy="4001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without getting locked into one framework</a:t>
            </a:r>
          </a:p>
        </p:txBody>
      </p:sp>
      <p:sp>
        <p:nvSpPr>
          <p:cNvPr id="34" name="Rectangle 33">
            <a:extLst>
              <a:ext uri="{FF2B5EF4-FFF2-40B4-BE49-F238E27FC236}">
                <a16:creationId xmlns:a16="http://schemas.microsoft.com/office/drawing/2014/main" id="{761C5292-DF14-41DF-851F-583059AF69F6}"/>
              </a:ext>
            </a:extLst>
          </p:cNvPr>
          <p:cNvSpPr/>
          <p:nvPr/>
        </p:nvSpPr>
        <p:spPr>
          <a:xfrm>
            <a:off x="8577248" y="3785944"/>
            <a:ext cx="585096" cy="246221"/>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ONNX</a:t>
            </a: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0" name="Rectangle 39">
            <a:extLst>
              <a:ext uri="{FF2B5EF4-FFF2-40B4-BE49-F238E27FC236}">
                <a16:creationId xmlns:a16="http://schemas.microsoft.com/office/drawing/2014/main" id="{8C4282FC-9501-4BDA-B042-A06DE8404E9D}"/>
              </a:ext>
            </a:extLst>
          </p:cNvPr>
          <p:cNvSpPr/>
          <p:nvPr/>
        </p:nvSpPr>
        <p:spPr>
          <a:xfrm>
            <a:off x="6209424" y="4517111"/>
            <a:ext cx="5516229" cy="81560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Community project created by Facebook and Microsoft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charset="0"/>
              </a:rPr>
              <a:t>Use the best tool for the job. Train in one framework and transfer to another for inference</a:t>
            </a:r>
          </a:p>
        </p:txBody>
      </p:sp>
      <p:sp>
        <p:nvSpPr>
          <p:cNvPr id="37" name="Rectangle 36">
            <a:extLst>
              <a:ext uri="{FF2B5EF4-FFF2-40B4-BE49-F238E27FC236}">
                <a16:creationId xmlns:a16="http://schemas.microsoft.com/office/drawing/2014/main" id="{AA95D9DA-433F-4C07-A481-71FD9B26CB55}"/>
              </a:ext>
            </a:extLst>
          </p:cNvPr>
          <p:cNvSpPr/>
          <p:nvPr/>
        </p:nvSpPr>
        <p:spPr bwMode="auto">
          <a:xfrm>
            <a:off x="11605260" y="121604"/>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BFFADA71-6C01-4C33-BB84-07CE6CF6E4E3}"/>
              </a:ext>
            </a:extLst>
          </p:cNvPr>
          <p:cNvSpPr/>
          <p:nvPr/>
        </p:nvSpPr>
        <p:spPr bwMode="auto">
          <a:xfrm>
            <a:off x="11605260" y="239114"/>
            <a:ext cx="502964" cy="8818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FE2A2878-182E-418A-B90F-6AD591A5994E}"/>
              </a:ext>
            </a:extLst>
          </p:cNvPr>
          <p:cNvSpPr/>
          <p:nvPr/>
        </p:nvSpPr>
        <p:spPr bwMode="auto">
          <a:xfrm>
            <a:off x="11605260" y="356624"/>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6DD309F9-5725-454A-A582-8787BBD42279}"/>
              </a:ext>
            </a:extLst>
          </p:cNvPr>
          <p:cNvSpPr/>
          <p:nvPr/>
        </p:nvSpPr>
        <p:spPr bwMode="auto">
          <a:xfrm>
            <a:off x="11605260" y="474133"/>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1600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586740" y="437080"/>
            <a:ext cx="11018520" cy="830997"/>
          </a:xfrm>
        </p:spPr>
        <p:txBody>
          <a:bodyPr/>
          <a:lstStyle/>
          <a:p>
            <a:pPr algn="ctr"/>
            <a:r>
              <a:rPr lang="en-US" dirty="0">
                <a:cs typeface="Segoe UI Light" panose="020B0502040204020203" pitchFamily="34" charset="0"/>
              </a:rPr>
              <a:t>Productive services</a:t>
            </a:r>
            <a:br>
              <a:rPr lang="en-US" dirty="0"/>
            </a:br>
            <a:r>
              <a:rPr lang="en-US" sz="1800" dirty="0">
                <a:solidFill>
                  <a:srgbClr val="0078D7"/>
                </a:solidFill>
              </a:rPr>
              <a:t>Empower your development teams</a:t>
            </a:r>
            <a:endParaRPr lang="en-US" sz="1800" dirty="0"/>
          </a:p>
        </p:txBody>
      </p:sp>
      <p:pic>
        <p:nvPicPr>
          <p:cNvPr id="2" name="Picture 1">
            <a:extLst>
              <a:ext uri="{FF2B5EF4-FFF2-40B4-BE49-F238E27FC236}">
                <a16:creationId xmlns:a16="http://schemas.microsoft.com/office/drawing/2014/main" id="{90530657-B80C-47CA-8BAE-2A73EF5341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3133"/>
          <a:stretch/>
        </p:blipFill>
        <p:spPr>
          <a:xfrm>
            <a:off x="6618415" y="1707348"/>
            <a:ext cx="3998483" cy="2605038"/>
          </a:xfrm>
          <a:prstGeom prst="rect">
            <a:avLst/>
          </a:prstGeom>
        </p:spPr>
      </p:pic>
      <p:pic>
        <p:nvPicPr>
          <p:cNvPr id="4" name="Picture 3">
            <a:extLst>
              <a:ext uri="{FF2B5EF4-FFF2-40B4-BE49-F238E27FC236}">
                <a16:creationId xmlns:a16="http://schemas.microsoft.com/office/drawing/2014/main" id="{AAC65DA0-8CF5-4D51-A021-D1D4BEED0C8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20755" y="1719571"/>
            <a:ext cx="3998482" cy="2600776"/>
          </a:xfrm>
          <a:prstGeom prst="rect">
            <a:avLst/>
          </a:prstGeom>
        </p:spPr>
      </p:pic>
      <p:sp>
        <p:nvSpPr>
          <p:cNvPr id="84" name="TextBox 83">
            <a:extLst>
              <a:ext uri="{FF2B5EF4-FFF2-40B4-BE49-F238E27FC236}">
                <a16:creationId xmlns:a16="http://schemas.microsoft.com/office/drawing/2014/main" id="{BECAC3D5-BC27-4BAC-A639-BFBCC5307024}"/>
              </a:ext>
            </a:extLst>
          </p:cNvPr>
          <p:cNvSpPr txBox="1"/>
          <p:nvPr/>
        </p:nvSpPr>
        <p:spPr>
          <a:xfrm>
            <a:off x="6618416" y="4505614"/>
            <a:ext cx="3578578" cy="827919"/>
          </a:xfrm>
          <a:prstGeom prst="rect">
            <a:avLst/>
          </a:prstGeom>
          <a:noFill/>
        </p:spPr>
        <p:txBody>
          <a:bodyPr wrap="square" lIns="0" tIns="45720" rIns="91440" bIns="45720" rtlCol="0" anchor="t">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pitchFamily="34" charset="0"/>
              </a:rPr>
              <a:t>Individual data scientists</a:t>
            </a: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Desktop solutions adequate</a:t>
            </a: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Need cloud for sporadic compute needs </a:t>
            </a:r>
          </a:p>
        </p:txBody>
      </p:sp>
      <p:sp>
        <p:nvSpPr>
          <p:cNvPr id="85" name="TextBox 84">
            <a:extLst>
              <a:ext uri="{FF2B5EF4-FFF2-40B4-BE49-F238E27FC236}">
                <a16:creationId xmlns:a16="http://schemas.microsoft.com/office/drawing/2014/main" id="{AF5C68EE-DDD3-42D6-81FD-EA5C99BB7A67}"/>
              </a:ext>
            </a:extLst>
          </p:cNvPr>
          <p:cNvSpPr txBox="1"/>
          <p:nvPr/>
        </p:nvSpPr>
        <p:spPr>
          <a:xfrm>
            <a:off x="1720755" y="4505613"/>
            <a:ext cx="4228151" cy="827919"/>
          </a:xfrm>
          <a:prstGeom prst="rect">
            <a:avLst/>
          </a:prstGeom>
          <a:noFill/>
        </p:spPr>
        <p:txBody>
          <a:bodyPr wrap="square" lIns="0" tIns="45720" rIns="91440" bIns="45720" rtlCol="0" anchor="t">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Integrated data science &amp; data engineering teams</a:t>
            </a:r>
            <a:endParaRPr kumimoji="0" lang="en-US" sz="1400" b="0" i="0" u="none" strike="noStrike" kern="1200" cap="none" spc="0" normalizeH="0" baseline="0" noProof="0" dirty="0">
              <a:ln>
                <a:noFill/>
              </a:ln>
              <a:solidFill>
                <a:srgbClr val="1A1A1A">
                  <a:lumMod val="75000"/>
                  <a:lumOff val="25000"/>
                </a:srgbClr>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Desktop solutions not adequate </a:t>
            </a:r>
          </a:p>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1A1A1A">
                    <a:lumMod val="75000"/>
                    <a:lumOff val="25000"/>
                  </a:srgbClr>
                </a:solidFill>
                <a:effectLst/>
                <a:uLnTx/>
                <a:uFillTx/>
                <a:latin typeface="Segoe UI"/>
                <a:ea typeface="+mn-ea"/>
                <a:cs typeface="Segoe UI Semibold" panose="020B0702040204020203" pitchFamily="34" charset="0"/>
              </a:rPr>
              <a:t>Need a unified big data &amp; ML solution </a:t>
            </a:r>
          </a:p>
        </p:txBody>
      </p:sp>
      <p:sp>
        <p:nvSpPr>
          <p:cNvPr id="86" name="TextBox 85">
            <a:extLst>
              <a:ext uri="{FF2B5EF4-FFF2-40B4-BE49-F238E27FC236}">
                <a16:creationId xmlns:a16="http://schemas.microsoft.com/office/drawing/2014/main" id="{080E0865-73D2-404D-9B89-E99B3A8E5932}"/>
              </a:ext>
            </a:extLst>
          </p:cNvPr>
          <p:cNvSpPr txBox="1"/>
          <p:nvPr/>
        </p:nvSpPr>
        <p:spPr>
          <a:xfrm>
            <a:off x="7235731" y="6075768"/>
            <a:ext cx="2331966" cy="4834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Machine Learning VMs</a:t>
            </a:r>
          </a:p>
        </p:txBody>
      </p:sp>
      <p:grpSp>
        <p:nvGrpSpPr>
          <p:cNvPr id="6" name="Group 5">
            <a:extLst>
              <a:ext uri="{FF2B5EF4-FFF2-40B4-BE49-F238E27FC236}">
                <a16:creationId xmlns:a16="http://schemas.microsoft.com/office/drawing/2014/main" id="{CD295CD5-D40F-4DEB-A5A0-C97AB3CECC6F}"/>
              </a:ext>
            </a:extLst>
          </p:cNvPr>
          <p:cNvGrpSpPr/>
          <p:nvPr/>
        </p:nvGrpSpPr>
        <p:grpSpPr>
          <a:xfrm>
            <a:off x="2323185" y="5506718"/>
            <a:ext cx="554846" cy="616619"/>
            <a:chOff x="2924028" y="5536385"/>
            <a:chExt cx="554846" cy="616619"/>
          </a:xfrm>
        </p:grpSpPr>
        <p:sp>
          <p:nvSpPr>
            <p:cNvPr id="89" name="Freeform: Shape 88">
              <a:extLst>
                <a:ext uri="{FF2B5EF4-FFF2-40B4-BE49-F238E27FC236}">
                  <a16:creationId xmlns:a16="http://schemas.microsoft.com/office/drawing/2014/main" id="{4064030E-5323-4E94-8C9D-D5D15D9FD3A8}"/>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670A96-AA08-4B8D-B9B5-B0E30222D870}"/>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03A89C5-06D6-4C90-B652-773A9C2B8712}"/>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8425B12-550F-48AE-83B5-6344114EC66E}"/>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0928C44-08F0-46E3-AC52-3C99655BDB72}"/>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286CEC7-8F8D-4061-8869-1D849F22128E}"/>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sp>
        <p:nvSpPr>
          <p:cNvPr id="101" name="TextBox 100">
            <a:extLst>
              <a:ext uri="{FF2B5EF4-FFF2-40B4-BE49-F238E27FC236}">
                <a16:creationId xmlns:a16="http://schemas.microsoft.com/office/drawing/2014/main" id="{76885CFC-03B5-44D6-BCC2-EA9A17EDBFC2}"/>
              </a:ext>
            </a:extLst>
          </p:cNvPr>
          <p:cNvSpPr txBox="1"/>
          <p:nvPr/>
        </p:nvSpPr>
        <p:spPr>
          <a:xfrm>
            <a:off x="3271200" y="6091712"/>
            <a:ext cx="2390220" cy="4834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103" name="TextBox 102">
            <a:extLst>
              <a:ext uri="{FF2B5EF4-FFF2-40B4-BE49-F238E27FC236}">
                <a16:creationId xmlns:a16="http://schemas.microsoft.com/office/drawing/2014/main" id="{16630AEC-A822-4E36-A735-5E610A2A8702}"/>
              </a:ext>
            </a:extLst>
          </p:cNvPr>
          <p:cNvSpPr txBox="1"/>
          <p:nvPr/>
        </p:nvSpPr>
        <p:spPr>
          <a:xfrm>
            <a:off x="1575102" y="6087751"/>
            <a:ext cx="1829998" cy="4834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104" name="TextBox 103">
            <a:extLst>
              <a:ext uri="{FF2B5EF4-FFF2-40B4-BE49-F238E27FC236}">
                <a16:creationId xmlns:a16="http://schemas.microsoft.com/office/drawing/2014/main" id="{5E0CEAA5-C8FF-4E00-AED6-113DA30FB477}"/>
              </a:ext>
            </a:extLst>
          </p:cNvPr>
          <p:cNvSpPr txBox="1"/>
          <p:nvPr/>
        </p:nvSpPr>
        <p:spPr>
          <a:xfrm>
            <a:off x="3003182" y="5445998"/>
            <a:ext cx="966883" cy="67733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p>
        </p:txBody>
      </p:sp>
      <p:pic>
        <p:nvPicPr>
          <p:cNvPr id="5" name="Graphic 4">
            <a:extLst>
              <a:ext uri="{FF2B5EF4-FFF2-40B4-BE49-F238E27FC236}">
                <a16:creationId xmlns:a16="http://schemas.microsoft.com/office/drawing/2014/main" id="{522F0DDB-F1E9-4FFD-8BB0-A8C6F8DB8B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76201" y="5502241"/>
            <a:ext cx="583830" cy="583830"/>
          </a:xfrm>
          <a:prstGeom prst="rect">
            <a:avLst/>
          </a:prstGeom>
        </p:spPr>
      </p:pic>
      <p:grpSp>
        <p:nvGrpSpPr>
          <p:cNvPr id="7" name="Group 4">
            <a:extLst>
              <a:ext uri="{FF2B5EF4-FFF2-40B4-BE49-F238E27FC236}">
                <a16:creationId xmlns:a16="http://schemas.microsoft.com/office/drawing/2014/main" id="{3172A0C7-B32E-4E84-8865-E9DCFC1C8891}"/>
              </a:ext>
            </a:extLst>
          </p:cNvPr>
          <p:cNvGrpSpPr>
            <a:grpSpLocks noChangeAspect="1"/>
          </p:cNvGrpSpPr>
          <p:nvPr/>
        </p:nvGrpSpPr>
        <p:grpSpPr bwMode="auto">
          <a:xfrm>
            <a:off x="8137586" y="5526583"/>
            <a:ext cx="603250" cy="558800"/>
            <a:chOff x="5298" y="3500"/>
            <a:chExt cx="380" cy="352"/>
          </a:xfrm>
        </p:grpSpPr>
        <p:sp>
          <p:nvSpPr>
            <p:cNvPr id="8" name="AutoShape 3">
              <a:extLst>
                <a:ext uri="{FF2B5EF4-FFF2-40B4-BE49-F238E27FC236}">
                  <a16:creationId xmlns:a16="http://schemas.microsoft.com/office/drawing/2014/main" id="{D4968582-CA52-4D24-BD9C-2B9D4F55B699}"/>
                </a:ext>
              </a:extLst>
            </p:cNvPr>
            <p:cNvSpPr>
              <a:spLocks noChangeAspect="1" noChangeArrowheads="1" noTextEdit="1"/>
            </p:cNvSpPr>
            <p:nvPr/>
          </p:nvSpPr>
          <p:spPr bwMode="auto">
            <a:xfrm>
              <a:off x="5298" y="3500"/>
              <a:ext cx="38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 name="Freeform 5">
              <a:extLst>
                <a:ext uri="{FF2B5EF4-FFF2-40B4-BE49-F238E27FC236}">
                  <a16:creationId xmlns:a16="http://schemas.microsoft.com/office/drawing/2014/main" id="{179AB991-CA2E-402C-8576-1A1673B465D2}"/>
                </a:ext>
              </a:extLst>
            </p:cNvPr>
            <p:cNvSpPr>
              <a:spLocks/>
            </p:cNvSpPr>
            <p:nvPr/>
          </p:nvSpPr>
          <p:spPr bwMode="auto">
            <a:xfrm>
              <a:off x="5364" y="3776"/>
              <a:ext cx="246" cy="74"/>
            </a:xfrm>
            <a:custGeom>
              <a:avLst/>
              <a:gdLst>
                <a:gd name="T0" fmla="*/ 95 w 130"/>
                <a:gd name="T1" fmla="*/ 0 h 39"/>
                <a:gd name="T2" fmla="*/ 90 w 130"/>
                <a:gd name="T3" fmla="*/ 0 h 39"/>
                <a:gd name="T4" fmla="*/ 43 w 130"/>
                <a:gd name="T5" fmla="*/ 0 h 39"/>
                <a:gd name="T6" fmla="*/ 40 w 130"/>
                <a:gd name="T7" fmla="*/ 0 h 39"/>
                <a:gd name="T8" fmla="*/ 0 w 130"/>
                <a:gd name="T9" fmla="*/ 27 h 39"/>
                <a:gd name="T10" fmla="*/ 0 w 130"/>
                <a:gd name="T11" fmla="*/ 39 h 39"/>
                <a:gd name="T12" fmla="*/ 49 w 130"/>
                <a:gd name="T13" fmla="*/ 39 h 39"/>
                <a:gd name="T14" fmla="*/ 84 w 130"/>
                <a:gd name="T15" fmla="*/ 39 h 39"/>
                <a:gd name="T16" fmla="*/ 130 w 130"/>
                <a:gd name="T17" fmla="*/ 39 h 39"/>
                <a:gd name="T18" fmla="*/ 130 w 130"/>
                <a:gd name="T19" fmla="*/ 27 h 39"/>
                <a:gd name="T20" fmla="*/ 95 w 130"/>
                <a:gd name="T2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39">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89E25EA5-2868-4EA1-B626-7DA675030579}"/>
                </a:ext>
              </a:extLst>
            </p:cNvPr>
            <p:cNvSpPr>
              <a:spLocks/>
            </p:cNvSpPr>
            <p:nvPr/>
          </p:nvSpPr>
          <p:spPr bwMode="auto">
            <a:xfrm>
              <a:off x="5298" y="3500"/>
              <a:ext cx="378" cy="276"/>
            </a:xfrm>
            <a:custGeom>
              <a:avLst/>
              <a:gdLst>
                <a:gd name="T0" fmla="*/ 188 w 200"/>
                <a:gd name="T1" fmla="*/ 0 h 146"/>
                <a:gd name="T2" fmla="*/ 11 w 200"/>
                <a:gd name="T3" fmla="*/ 0 h 146"/>
                <a:gd name="T4" fmla="*/ 0 w 200"/>
                <a:gd name="T5" fmla="*/ 11 h 146"/>
                <a:gd name="T6" fmla="*/ 0 w 200"/>
                <a:gd name="T7" fmla="*/ 135 h 146"/>
                <a:gd name="T8" fmla="*/ 11 w 200"/>
                <a:gd name="T9" fmla="*/ 146 h 146"/>
                <a:gd name="T10" fmla="*/ 188 w 200"/>
                <a:gd name="T11" fmla="*/ 146 h 146"/>
                <a:gd name="T12" fmla="*/ 200 w 200"/>
                <a:gd name="T13" fmla="*/ 135 h 146"/>
                <a:gd name="T14" fmla="*/ 200 w 200"/>
                <a:gd name="T15" fmla="*/ 11 h 146"/>
                <a:gd name="T16" fmla="*/ 188 w 200"/>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46">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59DD11F4-D84A-45AA-B2E7-EF7FE0234CAA}"/>
                </a:ext>
              </a:extLst>
            </p:cNvPr>
            <p:cNvSpPr>
              <a:spLocks/>
            </p:cNvSpPr>
            <p:nvPr/>
          </p:nvSpPr>
          <p:spPr bwMode="auto">
            <a:xfrm>
              <a:off x="5298" y="3504"/>
              <a:ext cx="28" cy="272"/>
            </a:xfrm>
            <a:custGeom>
              <a:avLst/>
              <a:gdLst>
                <a:gd name="T0" fmla="*/ 5 w 15"/>
                <a:gd name="T1" fmla="*/ 0 h 144"/>
                <a:gd name="T2" fmla="*/ 0 w 15"/>
                <a:gd name="T3" fmla="*/ 9 h 144"/>
                <a:gd name="T4" fmla="*/ 0 w 15"/>
                <a:gd name="T5" fmla="*/ 133 h 144"/>
                <a:gd name="T6" fmla="*/ 11 w 15"/>
                <a:gd name="T7" fmla="*/ 144 h 144"/>
                <a:gd name="T8" fmla="*/ 15 w 15"/>
                <a:gd name="T9" fmla="*/ 144 h 144"/>
                <a:gd name="T10" fmla="*/ 11 w 15"/>
                <a:gd name="T11" fmla="*/ 144 h 144"/>
                <a:gd name="T12" fmla="*/ 0 w 15"/>
                <a:gd name="T13" fmla="*/ 133 h 144"/>
                <a:gd name="T14" fmla="*/ 0 w 15"/>
                <a:gd name="T15" fmla="*/ 9 h 144"/>
                <a:gd name="T16" fmla="*/ 5 w 15"/>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4">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Rectangle 9">
              <a:extLst>
                <a:ext uri="{FF2B5EF4-FFF2-40B4-BE49-F238E27FC236}">
                  <a16:creationId xmlns:a16="http://schemas.microsoft.com/office/drawing/2014/main" id="{1F5C34CB-295B-4087-86E0-5BB290D2889A}"/>
                </a:ext>
              </a:extLst>
            </p:cNvPr>
            <p:cNvSpPr>
              <a:spLocks noChangeArrowheads="1"/>
            </p:cNvSpPr>
            <p:nvPr/>
          </p:nvSpPr>
          <p:spPr bwMode="auto">
            <a:xfrm>
              <a:off x="5326" y="3528"/>
              <a:ext cx="320" cy="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 name="Rectangle 10">
              <a:extLst>
                <a:ext uri="{FF2B5EF4-FFF2-40B4-BE49-F238E27FC236}">
                  <a16:creationId xmlns:a16="http://schemas.microsoft.com/office/drawing/2014/main" id="{571C5B15-BF5B-472F-8FD1-27F3A2D14F5F}"/>
                </a:ext>
              </a:extLst>
            </p:cNvPr>
            <p:cNvSpPr>
              <a:spLocks noChangeArrowheads="1"/>
            </p:cNvSpPr>
            <p:nvPr/>
          </p:nvSpPr>
          <p:spPr bwMode="auto">
            <a:xfrm>
              <a:off x="5326" y="3528"/>
              <a:ext cx="32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11">
              <a:extLst>
                <a:ext uri="{FF2B5EF4-FFF2-40B4-BE49-F238E27FC236}">
                  <a16:creationId xmlns:a16="http://schemas.microsoft.com/office/drawing/2014/main" id="{E991CD40-F903-4580-9799-E22DF7E062B3}"/>
                </a:ext>
              </a:extLst>
            </p:cNvPr>
            <p:cNvSpPr>
              <a:spLocks/>
            </p:cNvSpPr>
            <p:nvPr/>
          </p:nvSpPr>
          <p:spPr bwMode="auto">
            <a:xfrm>
              <a:off x="5326" y="3528"/>
              <a:ext cx="293" cy="220"/>
            </a:xfrm>
            <a:custGeom>
              <a:avLst/>
              <a:gdLst>
                <a:gd name="T0" fmla="*/ 0 w 293"/>
                <a:gd name="T1" fmla="*/ 220 h 220"/>
                <a:gd name="T2" fmla="*/ 0 w 293"/>
                <a:gd name="T3" fmla="*/ 220 h 220"/>
                <a:gd name="T4" fmla="*/ 0 w 293"/>
                <a:gd name="T5" fmla="*/ 0 h 220"/>
                <a:gd name="T6" fmla="*/ 293 w 293"/>
                <a:gd name="T7" fmla="*/ 0 h 220"/>
                <a:gd name="T8" fmla="*/ 293 w 293"/>
                <a:gd name="T9" fmla="*/ 0 h 220"/>
                <a:gd name="T10" fmla="*/ 0 w 293"/>
                <a:gd name="T11" fmla="*/ 0 h 220"/>
                <a:gd name="T12" fmla="*/ 0 w 293"/>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93" h="220">
                  <a:moveTo>
                    <a:pt x="0" y="220"/>
                  </a:moveTo>
                  <a:lnTo>
                    <a:pt x="0" y="220"/>
                  </a:lnTo>
                  <a:lnTo>
                    <a:pt x="0" y="0"/>
                  </a:lnTo>
                  <a:lnTo>
                    <a:pt x="293" y="0"/>
                  </a:lnTo>
                  <a:lnTo>
                    <a:pt x="293" y="0"/>
                  </a:lnTo>
                  <a:lnTo>
                    <a:pt x="0" y="0"/>
                  </a:lnTo>
                  <a:lnTo>
                    <a:pt x="0" y="220"/>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 name="Rectangle 12">
              <a:extLst>
                <a:ext uri="{FF2B5EF4-FFF2-40B4-BE49-F238E27FC236}">
                  <a16:creationId xmlns:a16="http://schemas.microsoft.com/office/drawing/2014/main" id="{82508F36-69A6-4B5C-8534-28BA8E45D39F}"/>
                </a:ext>
              </a:extLst>
            </p:cNvPr>
            <p:cNvSpPr>
              <a:spLocks noChangeArrowheads="1"/>
            </p:cNvSpPr>
            <p:nvPr/>
          </p:nvSpPr>
          <p:spPr bwMode="auto">
            <a:xfrm>
              <a:off x="5364" y="3828"/>
              <a:ext cx="246" cy="22"/>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14">
              <a:extLst>
                <a:ext uri="{FF2B5EF4-FFF2-40B4-BE49-F238E27FC236}">
                  <a16:creationId xmlns:a16="http://schemas.microsoft.com/office/drawing/2014/main" id="{63ABD3B6-EA5B-4250-B618-8182DEC5ADE9}"/>
                </a:ext>
              </a:extLst>
            </p:cNvPr>
            <p:cNvSpPr>
              <a:spLocks/>
            </p:cNvSpPr>
            <p:nvPr/>
          </p:nvSpPr>
          <p:spPr bwMode="auto">
            <a:xfrm>
              <a:off x="5423" y="3551"/>
              <a:ext cx="136" cy="82"/>
            </a:xfrm>
            <a:custGeom>
              <a:avLst/>
              <a:gdLst>
                <a:gd name="T0" fmla="*/ 36 w 72"/>
                <a:gd name="T1" fmla="*/ 43 h 43"/>
                <a:gd name="T2" fmla="*/ 36 w 72"/>
                <a:gd name="T3" fmla="*/ 42 h 43"/>
                <a:gd name="T4" fmla="*/ 0 w 72"/>
                <a:gd name="T5" fmla="*/ 22 h 43"/>
                <a:gd name="T6" fmla="*/ 0 w 72"/>
                <a:gd name="T7" fmla="*/ 21 h 43"/>
                <a:gd name="T8" fmla="*/ 0 w 72"/>
                <a:gd name="T9" fmla="*/ 20 h 43"/>
                <a:gd name="T10" fmla="*/ 35 w 72"/>
                <a:gd name="T11" fmla="*/ 0 h 43"/>
                <a:gd name="T12" fmla="*/ 36 w 72"/>
                <a:gd name="T13" fmla="*/ 0 h 43"/>
                <a:gd name="T14" fmla="*/ 72 w 72"/>
                <a:gd name="T15" fmla="*/ 20 h 43"/>
                <a:gd name="T16" fmla="*/ 72 w 72"/>
                <a:gd name="T17" fmla="*/ 21 h 43"/>
                <a:gd name="T18" fmla="*/ 72 w 72"/>
                <a:gd name="T19" fmla="*/ 22 h 43"/>
                <a:gd name="T20" fmla="*/ 37 w 72"/>
                <a:gd name="T21" fmla="*/ 42 h 43"/>
                <a:gd name="T22" fmla="*/ 36 w 72"/>
                <a:gd name="T2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43">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15">
              <a:extLst>
                <a:ext uri="{FF2B5EF4-FFF2-40B4-BE49-F238E27FC236}">
                  <a16:creationId xmlns:a16="http://schemas.microsoft.com/office/drawing/2014/main" id="{9D218823-D735-48B5-AC04-6DBB10489036}"/>
                </a:ext>
              </a:extLst>
            </p:cNvPr>
            <p:cNvSpPr>
              <a:spLocks/>
            </p:cNvSpPr>
            <p:nvPr/>
          </p:nvSpPr>
          <p:spPr bwMode="auto">
            <a:xfrm>
              <a:off x="5413" y="3606"/>
              <a:ext cx="70" cy="119"/>
            </a:xfrm>
            <a:custGeom>
              <a:avLst/>
              <a:gdLst>
                <a:gd name="T0" fmla="*/ 2 w 37"/>
                <a:gd name="T1" fmla="*/ 0 h 63"/>
                <a:gd name="T2" fmla="*/ 0 w 37"/>
                <a:gd name="T3" fmla="*/ 0 h 63"/>
                <a:gd name="T4" fmla="*/ 0 w 37"/>
                <a:gd name="T5" fmla="*/ 1 h 63"/>
                <a:gd name="T6" fmla="*/ 0 w 37"/>
                <a:gd name="T7" fmla="*/ 42 h 63"/>
                <a:gd name="T8" fmla="*/ 0 w 37"/>
                <a:gd name="T9" fmla="*/ 43 h 63"/>
                <a:gd name="T10" fmla="*/ 36 w 37"/>
                <a:gd name="T11" fmla="*/ 63 h 63"/>
                <a:gd name="T12" fmla="*/ 36 w 37"/>
                <a:gd name="T13" fmla="*/ 63 h 63"/>
                <a:gd name="T14" fmla="*/ 37 w 37"/>
                <a:gd name="T15" fmla="*/ 63 h 63"/>
                <a:gd name="T16" fmla="*/ 37 w 37"/>
                <a:gd name="T17" fmla="*/ 62 h 63"/>
                <a:gd name="T18" fmla="*/ 37 w 37"/>
                <a:gd name="T19" fmla="*/ 21 h 63"/>
                <a:gd name="T20" fmla="*/ 37 w 37"/>
                <a:gd name="T21" fmla="*/ 20 h 63"/>
                <a:gd name="T22" fmla="*/ 2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16">
              <a:extLst>
                <a:ext uri="{FF2B5EF4-FFF2-40B4-BE49-F238E27FC236}">
                  <a16:creationId xmlns:a16="http://schemas.microsoft.com/office/drawing/2014/main" id="{D26FF0C6-55CF-43C9-8C71-EBFE80B9C7FA}"/>
                </a:ext>
              </a:extLst>
            </p:cNvPr>
            <p:cNvSpPr>
              <a:spLocks/>
            </p:cNvSpPr>
            <p:nvPr/>
          </p:nvSpPr>
          <p:spPr bwMode="auto">
            <a:xfrm>
              <a:off x="5498" y="3606"/>
              <a:ext cx="70" cy="119"/>
            </a:xfrm>
            <a:custGeom>
              <a:avLst/>
              <a:gdLst>
                <a:gd name="T0" fmla="*/ 37 w 37"/>
                <a:gd name="T1" fmla="*/ 0 h 63"/>
                <a:gd name="T2" fmla="*/ 36 w 37"/>
                <a:gd name="T3" fmla="*/ 0 h 63"/>
                <a:gd name="T4" fmla="*/ 1 w 37"/>
                <a:gd name="T5" fmla="*/ 21 h 63"/>
                <a:gd name="T6" fmla="*/ 0 w 37"/>
                <a:gd name="T7" fmla="*/ 22 h 63"/>
                <a:gd name="T8" fmla="*/ 0 w 37"/>
                <a:gd name="T9" fmla="*/ 62 h 63"/>
                <a:gd name="T10" fmla="*/ 1 w 37"/>
                <a:gd name="T11" fmla="*/ 63 h 63"/>
                <a:gd name="T12" fmla="*/ 1 w 37"/>
                <a:gd name="T13" fmla="*/ 63 h 63"/>
                <a:gd name="T14" fmla="*/ 2 w 37"/>
                <a:gd name="T15" fmla="*/ 63 h 63"/>
                <a:gd name="T16" fmla="*/ 37 w 37"/>
                <a:gd name="T17" fmla="*/ 43 h 63"/>
                <a:gd name="T18" fmla="*/ 37 w 37"/>
                <a:gd name="T19" fmla="*/ 42 h 63"/>
                <a:gd name="T20" fmla="*/ 37 w 37"/>
                <a:gd name="T21" fmla="*/ 1 h 63"/>
                <a:gd name="T22" fmla="*/ 37 w 37"/>
                <a:gd name="T2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63">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1" name="Rectangle 30">
            <a:extLst>
              <a:ext uri="{FF2B5EF4-FFF2-40B4-BE49-F238E27FC236}">
                <a16:creationId xmlns:a16="http://schemas.microsoft.com/office/drawing/2014/main" id="{4F083086-CD46-48D1-BE96-D40D432D0BDD}"/>
              </a:ext>
            </a:extLst>
          </p:cNvPr>
          <p:cNvSpPr/>
          <p:nvPr/>
        </p:nvSpPr>
        <p:spPr bwMode="auto">
          <a:xfrm>
            <a:off x="11605260" y="121604"/>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31E37CCD-4D37-4F3F-81B6-28444B7F14FE}"/>
              </a:ext>
            </a:extLst>
          </p:cNvPr>
          <p:cNvSpPr/>
          <p:nvPr/>
        </p:nvSpPr>
        <p:spPr bwMode="auto">
          <a:xfrm>
            <a:off x="11605260" y="239114"/>
            <a:ext cx="502964" cy="8818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79070C9-55B6-44E4-B164-68FCCFA1B335}"/>
              </a:ext>
            </a:extLst>
          </p:cNvPr>
          <p:cNvSpPr/>
          <p:nvPr/>
        </p:nvSpPr>
        <p:spPr bwMode="auto">
          <a:xfrm>
            <a:off x="11605260" y="356624"/>
            <a:ext cx="502964" cy="8818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5298DAE-6FCF-43AF-AF3C-1C4984EE58B8}"/>
              </a:ext>
            </a:extLst>
          </p:cNvPr>
          <p:cNvSpPr/>
          <p:nvPr/>
        </p:nvSpPr>
        <p:spPr bwMode="auto">
          <a:xfrm>
            <a:off x="11605260" y="474133"/>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4992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D897A1D-FC57-4E45-8D1B-18B639938EF1}"/>
              </a:ext>
            </a:extLst>
          </p:cNvPr>
          <p:cNvSpPr/>
          <p:nvPr/>
        </p:nvSpPr>
        <p:spPr bwMode="auto">
          <a:xfrm>
            <a:off x="5880682" y="0"/>
            <a:ext cx="6311317" cy="68580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Title 1">
            <a:extLst>
              <a:ext uri="{FF2B5EF4-FFF2-40B4-BE49-F238E27FC236}">
                <a16:creationId xmlns:a16="http://schemas.microsoft.com/office/drawing/2014/main" id="{78F249DD-8074-486E-A8F4-C41B8844C935}"/>
              </a:ext>
            </a:extLst>
          </p:cNvPr>
          <p:cNvSpPr>
            <a:spLocks noGrp="1"/>
          </p:cNvSpPr>
          <p:nvPr>
            <p:ph type="title"/>
          </p:nvPr>
        </p:nvSpPr>
        <p:spPr>
          <a:xfrm>
            <a:off x="0" y="549478"/>
            <a:ext cx="5740448" cy="923330"/>
          </a:xfrm>
        </p:spPr>
        <p:txBody>
          <a:bodyPr/>
          <a:lstStyle/>
          <a:p>
            <a:pPr algn="ctr"/>
            <a:r>
              <a:rPr lang="en-US" altLang="en-US">
                <a:solidFill>
                  <a:srgbClr val="0070C0"/>
                </a:solidFill>
              </a:rPr>
              <a:t>Azure Databricks</a:t>
            </a:r>
            <a:br>
              <a:rPr lang="en-US" altLang="en-US">
                <a:solidFill>
                  <a:srgbClr val="0070C0"/>
                </a:solidFill>
              </a:rPr>
            </a:br>
            <a:endParaRPr lang="en-US" sz="2400" spc="-49">
              <a:solidFill>
                <a:srgbClr val="0070C0"/>
              </a:solidFill>
              <a:cs typeface="Segoe UI Semilight" panose="020B0402040204020203" pitchFamily="34" charset="0"/>
            </a:endParaRPr>
          </a:p>
        </p:txBody>
      </p:sp>
      <p:sp>
        <p:nvSpPr>
          <p:cNvPr id="51" name="Title 1">
            <a:extLst>
              <a:ext uri="{FF2B5EF4-FFF2-40B4-BE49-F238E27FC236}">
                <a16:creationId xmlns:a16="http://schemas.microsoft.com/office/drawing/2014/main" id="{D9BA3765-3037-49A1-8CED-1BA3B1A7F47E}"/>
              </a:ext>
            </a:extLst>
          </p:cNvPr>
          <p:cNvSpPr txBox="1">
            <a:spLocks/>
          </p:cNvSpPr>
          <p:nvPr/>
        </p:nvSpPr>
        <p:spPr>
          <a:xfrm>
            <a:off x="6250158" y="549478"/>
            <a:ext cx="574044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FFFFFF"/>
                </a:solidFill>
                <a:effectLst/>
                <a:uLnTx/>
                <a:uFillTx/>
                <a:latin typeface="Segoe UI Semibold"/>
                <a:ea typeface="+mn-ea"/>
                <a:cs typeface="Segoe UI" pitchFamily="34" charset="0"/>
              </a:rPr>
              <a:t>Azure Machine Learning</a:t>
            </a:r>
          </a:p>
        </p:txBody>
      </p:sp>
      <p:grpSp>
        <p:nvGrpSpPr>
          <p:cNvPr id="7" name="Group 6">
            <a:extLst>
              <a:ext uri="{FF2B5EF4-FFF2-40B4-BE49-F238E27FC236}">
                <a16:creationId xmlns:a16="http://schemas.microsoft.com/office/drawing/2014/main" id="{BDC39377-645B-4503-B62C-7180EA15B68D}"/>
              </a:ext>
            </a:extLst>
          </p:cNvPr>
          <p:cNvGrpSpPr/>
          <p:nvPr/>
        </p:nvGrpSpPr>
        <p:grpSpPr>
          <a:xfrm>
            <a:off x="5598025" y="2826187"/>
            <a:ext cx="565312" cy="565312"/>
            <a:chOff x="5664926" y="3703417"/>
            <a:chExt cx="565312" cy="565312"/>
          </a:xfrm>
        </p:grpSpPr>
        <p:sp>
          <p:nvSpPr>
            <p:cNvPr id="8" name="Oval 7">
              <a:extLst>
                <a:ext uri="{FF2B5EF4-FFF2-40B4-BE49-F238E27FC236}">
                  <a16:creationId xmlns:a16="http://schemas.microsoft.com/office/drawing/2014/main" id="{6AB647C3-34B8-4C50-BC98-79A4E40013A9}"/>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Cross 8">
              <a:extLst>
                <a:ext uri="{FF2B5EF4-FFF2-40B4-BE49-F238E27FC236}">
                  <a16:creationId xmlns:a16="http://schemas.microsoft.com/office/drawing/2014/main" id="{E9EABA72-1F56-46EB-B5BA-3C185F4C3372}"/>
                </a:ext>
              </a:extLst>
            </p:cNvPr>
            <p:cNvSpPr/>
            <p:nvPr/>
          </p:nvSpPr>
          <p:spPr bwMode="auto">
            <a:xfrm>
              <a:off x="5836999" y="3877102"/>
              <a:ext cx="217940" cy="217940"/>
            </a:xfrm>
            <a:prstGeom prst="plus">
              <a:avLst>
                <a:gd name="adj" fmla="val 3804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40742192-16CB-4FFE-AB09-FF7012744A6C}"/>
              </a:ext>
            </a:extLst>
          </p:cNvPr>
          <p:cNvSpPr txBox="1"/>
          <p:nvPr/>
        </p:nvSpPr>
        <p:spPr>
          <a:xfrm>
            <a:off x="362321" y="1972418"/>
            <a:ext cx="5337660" cy="35086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Enable collaboration between data scientists and data engineers with an interactive productive workspace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Prepare and clean data at massive scale with the language of your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solidFill>
                  <a:srgbClr val="0070C0"/>
                </a:solidFill>
                <a:effectLst/>
                <a:uLnTx/>
                <a:uFillTx/>
                <a:latin typeface="Segoe UI" panose="020B0502040204020203" pitchFamily="34" charset="0"/>
                <a:ea typeface="+mn-ea"/>
                <a:cs typeface="Segoe UI" panose="020B0502040204020203" pitchFamily="34" charset="0"/>
              </a:rPr>
              <a:t>Build and train models with pre-configured machine learning and deep learning optimized clusters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93AADE48-C284-46D6-ABF9-C8CC62C5A4BB}"/>
              </a:ext>
            </a:extLst>
          </p:cNvPr>
          <p:cNvSpPr txBox="1"/>
          <p:nvPr/>
        </p:nvSpPr>
        <p:spPr>
          <a:xfrm>
            <a:off x="6451552" y="1968022"/>
            <a:ext cx="5337660" cy="236988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Track experiments for reproducibility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and auditing needs. Identify and promote your best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Deploy and manage your models using containers to run them anywhere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5F2E13B1-D49F-436F-BE25-5E3BD8404BB5}"/>
              </a:ext>
            </a:extLst>
          </p:cNvPr>
          <p:cNvSpPr/>
          <p:nvPr/>
        </p:nvSpPr>
        <p:spPr bwMode="auto">
          <a:xfrm>
            <a:off x="11605260" y="121604"/>
            <a:ext cx="502964" cy="881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DA90592-55A0-4E6E-88B0-2B072F7D174A}"/>
              </a:ext>
            </a:extLst>
          </p:cNvPr>
          <p:cNvSpPr/>
          <p:nvPr/>
        </p:nvSpPr>
        <p:spPr bwMode="auto">
          <a:xfrm>
            <a:off x="11605260" y="239114"/>
            <a:ext cx="502964" cy="881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A3EFCC12-A63F-4C41-805F-CFF705279396}"/>
              </a:ext>
            </a:extLst>
          </p:cNvPr>
          <p:cNvSpPr/>
          <p:nvPr/>
        </p:nvSpPr>
        <p:spPr bwMode="auto">
          <a:xfrm>
            <a:off x="11605260" y="356624"/>
            <a:ext cx="502964" cy="88180"/>
          </a:xfrm>
          <a:prstGeom prst="rect">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11693D25-0E0A-4E65-B8E9-0D68F868F47A}"/>
              </a:ext>
            </a:extLst>
          </p:cNvPr>
          <p:cNvSpPr/>
          <p:nvPr/>
        </p:nvSpPr>
        <p:spPr bwMode="auto">
          <a:xfrm>
            <a:off x="11605260" y="474133"/>
            <a:ext cx="502964" cy="881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756833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 name="Group 316">
            <a:extLst>
              <a:ext uri="{FF2B5EF4-FFF2-40B4-BE49-F238E27FC236}">
                <a16:creationId xmlns:a16="http://schemas.microsoft.com/office/drawing/2014/main" id="{6C47147B-A550-4FBD-964E-3D93CF25538A}"/>
              </a:ext>
            </a:extLst>
          </p:cNvPr>
          <p:cNvGrpSpPr/>
          <p:nvPr/>
        </p:nvGrpSpPr>
        <p:grpSpPr>
          <a:xfrm>
            <a:off x="7832887" y="4296193"/>
            <a:ext cx="666225" cy="510592"/>
            <a:chOff x="7745277" y="4501551"/>
            <a:chExt cx="931982" cy="714265"/>
          </a:xfrm>
        </p:grpSpPr>
        <p:sp>
          <p:nvSpPr>
            <p:cNvPr id="318" name="monitor">
              <a:extLst>
                <a:ext uri="{FF2B5EF4-FFF2-40B4-BE49-F238E27FC236}">
                  <a16:creationId xmlns:a16="http://schemas.microsoft.com/office/drawing/2014/main" id="{B6431B89-EDA5-42BD-9DCC-40E2749755A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9" name="TextBox 318">
              <a:extLst>
                <a:ext uri="{FF2B5EF4-FFF2-40B4-BE49-F238E27FC236}">
                  <a16:creationId xmlns:a16="http://schemas.microsoft.com/office/drawing/2014/main" id="{680A8B30-A78B-4E9E-B4E8-22633AFCB296}"/>
                </a:ext>
              </a:extLst>
            </p:cNvPr>
            <p:cNvSpPr txBox="1"/>
            <p:nvPr/>
          </p:nvSpPr>
          <p:spPr>
            <a:xfrm>
              <a:off x="7891722" y="4645916"/>
              <a:ext cx="639096"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64" name="Title 2"/>
          <p:cNvSpPr>
            <a:spLocks noGrp="1"/>
          </p:cNvSpPr>
          <p:nvPr>
            <p:ph type="title"/>
          </p:nvPr>
        </p:nvSpPr>
        <p:spPr>
          <a:xfrm>
            <a:off x="586740" y="437080"/>
            <a:ext cx="11018520" cy="830997"/>
          </a:xfrm>
        </p:spPr>
        <p:txBody>
          <a:bodyPr/>
          <a:lstStyle/>
          <a:p>
            <a:pPr lvl="0" algn="ctr" defTabSz="932472" fontAlgn="base">
              <a:spcAft>
                <a:spcPct val="0"/>
              </a:spcAft>
              <a:defRPr/>
            </a:pPr>
            <a:r>
              <a:rPr lang="en-US" dirty="0">
                <a:cs typeface="Segoe UI Light" panose="020B0502040204020203" pitchFamily="34" charset="0"/>
              </a:rPr>
              <a:t>Powerful infrastructure</a:t>
            </a:r>
            <a:br>
              <a:rPr lang="en-US" dirty="0"/>
            </a:br>
            <a:r>
              <a:rPr lang="en-US" sz="1800" b="0" spc="0" dirty="0">
                <a:ln>
                  <a:noFill/>
                </a:ln>
                <a:solidFill>
                  <a:srgbClr val="0078D7"/>
                </a:solidFill>
                <a:latin typeface="Segoe UI"/>
              </a:rPr>
              <a:t>Accelerate time to value</a:t>
            </a:r>
          </a:p>
        </p:txBody>
      </p:sp>
      <p:grpSp>
        <p:nvGrpSpPr>
          <p:cNvPr id="257" name="Group 256">
            <a:extLst>
              <a:ext uri="{FF2B5EF4-FFF2-40B4-BE49-F238E27FC236}">
                <a16:creationId xmlns:a16="http://schemas.microsoft.com/office/drawing/2014/main" id="{478818D6-EF6E-4ABC-90B0-5BC02C355DA6}"/>
              </a:ext>
            </a:extLst>
          </p:cNvPr>
          <p:cNvGrpSpPr/>
          <p:nvPr/>
        </p:nvGrpSpPr>
        <p:grpSpPr>
          <a:xfrm>
            <a:off x="734429" y="3655326"/>
            <a:ext cx="666225" cy="510592"/>
            <a:chOff x="482514" y="3898203"/>
            <a:chExt cx="865582" cy="663377"/>
          </a:xfrm>
        </p:grpSpPr>
        <p:sp>
          <p:nvSpPr>
            <p:cNvPr id="258" name="monitor">
              <a:extLst>
                <a:ext uri="{FF2B5EF4-FFF2-40B4-BE49-F238E27FC236}">
                  <a16:creationId xmlns:a16="http://schemas.microsoft.com/office/drawing/2014/main" id="{4DF824E9-FA19-4BD4-8BFB-ABCF2C94315A}"/>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59" name="TextBox 258">
              <a:extLst>
                <a:ext uri="{FF2B5EF4-FFF2-40B4-BE49-F238E27FC236}">
                  <a16:creationId xmlns:a16="http://schemas.microsoft.com/office/drawing/2014/main" id="{735FF55A-FAB7-484A-AFCE-EA9CDC679E6F}"/>
                </a:ext>
              </a:extLst>
            </p:cNvPr>
            <p:cNvSpPr txBox="1"/>
            <p:nvPr/>
          </p:nvSpPr>
          <p:spPr>
            <a:xfrm>
              <a:off x="834080" y="4032282"/>
              <a:ext cx="162450" cy="251920"/>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grpSp>
      <p:grpSp>
        <p:nvGrpSpPr>
          <p:cNvPr id="260" name="Group 259">
            <a:extLst>
              <a:ext uri="{FF2B5EF4-FFF2-40B4-BE49-F238E27FC236}">
                <a16:creationId xmlns:a16="http://schemas.microsoft.com/office/drawing/2014/main" id="{C7020BD7-3065-4182-8D63-27800A5278F7}"/>
              </a:ext>
            </a:extLst>
          </p:cNvPr>
          <p:cNvGrpSpPr/>
          <p:nvPr/>
        </p:nvGrpSpPr>
        <p:grpSpPr>
          <a:xfrm>
            <a:off x="1713890" y="3655317"/>
            <a:ext cx="666240" cy="510601"/>
            <a:chOff x="1681172" y="3898203"/>
            <a:chExt cx="865603" cy="663392"/>
          </a:xfrm>
        </p:grpSpPr>
        <p:sp>
          <p:nvSpPr>
            <p:cNvPr id="261" name="monitor">
              <a:extLst>
                <a:ext uri="{FF2B5EF4-FFF2-40B4-BE49-F238E27FC236}">
                  <a16:creationId xmlns:a16="http://schemas.microsoft.com/office/drawing/2014/main" id="{7A202243-286A-4F18-A9F7-CA683BA47D83}"/>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2" name="TextBox 261">
              <a:extLst>
                <a:ext uri="{FF2B5EF4-FFF2-40B4-BE49-F238E27FC236}">
                  <a16:creationId xmlns:a16="http://schemas.microsoft.com/office/drawing/2014/main" id="{3D5864C4-0EFC-4492-AF0F-A58C15486AB4}"/>
                </a:ext>
              </a:extLst>
            </p:cNvPr>
            <p:cNvSpPr txBox="1"/>
            <p:nvPr/>
          </p:nvSpPr>
          <p:spPr>
            <a:xfrm>
              <a:off x="1922413" y="4032282"/>
              <a:ext cx="368635" cy="25192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grpSp>
      <p:grpSp>
        <p:nvGrpSpPr>
          <p:cNvPr id="263" name="Group 262">
            <a:extLst>
              <a:ext uri="{FF2B5EF4-FFF2-40B4-BE49-F238E27FC236}">
                <a16:creationId xmlns:a16="http://schemas.microsoft.com/office/drawing/2014/main" id="{2791F45C-CBE3-467F-82BE-785FB26DBB46}"/>
              </a:ext>
            </a:extLst>
          </p:cNvPr>
          <p:cNvGrpSpPr/>
          <p:nvPr/>
        </p:nvGrpSpPr>
        <p:grpSpPr>
          <a:xfrm>
            <a:off x="2693365" y="3655317"/>
            <a:ext cx="666240" cy="510601"/>
            <a:chOff x="2901150" y="3898203"/>
            <a:chExt cx="865603" cy="663392"/>
          </a:xfrm>
        </p:grpSpPr>
        <p:sp>
          <p:nvSpPr>
            <p:cNvPr id="264" name="monitor">
              <a:extLst>
                <a:ext uri="{FF2B5EF4-FFF2-40B4-BE49-F238E27FC236}">
                  <a16:creationId xmlns:a16="http://schemas.microsoft.com/office/drawing/2014/main" id="{BD505D0A-4D9A-4D92-8C56-FE11E6B8B3CC}"/>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65" name="TextBox 264">
              <a:extLst>
                <a:ext uri="{FF2B5EF4-FFF2-40B4-BE49-F238E27FC236}">
                  <a16:creationId xmlns:a16="http://schemas.microsoft.com/office/drawing/2014/main" id="{FEBD52B4-0AAB-4359-A4E7-0A918066361F}"/>
                </a:ext>
              </a:extLst>
            </p:cNvPr>
            <p:cNvSpPr txBox="1"/>
            <p:nvPr/>
          </p:nvSpPr>
          <p:spPr>
            <a:xfrm>
              <a:off x="3225652" y="4032282"/>
              <a:ext cx="216598" cy="25192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pic>
        <p:nvPicPr>
          <p:cNvPr id="266" name="Picture 265">
            <a:extLst>
              <a:ext uri="{FF2B5EF4-FFF2-40B4-BE49-F238E27FC236}">
                <a16:creationId xmlns:a16="http://schemas.microsoft.com/office/drawing/2014/main" id="{5EAF85A0-D877-4694-9AE3-5AFA68F4A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2194" y="3512072"/>
            <a:ext cx="408131" cy="408131"/>
          </a:xfrm>
          <a:prstGeom prst="rect">
            <a:avLst/>
          </a:prstGeom>
        </p:spPr>
      </p:pic>
      <p:sp>
        <p:nvSpPr>
          <p:cNvPr id="267" name="Rectangle 266">
            <a:extLst>
              <a:ext uri="{FF2B5EF4-FFF2-40B4-BE49-F238E27FC236}">
                <a16:creationId xmlns:a16="http://schemas.microsoft.com/office/drawing/2014/main" id="{DC01CD0D-38EE-409B-99CA-9B27316602D4}"/>
              </a:ext>
            </a:extLst>
          </p:cNvPr>
          <p:cNvSpPr/>
          <p:nvPr/>
        </p:nvSpPr>
        <p:spPr bwMode="auto">
          <a:xfrm>
            <a:off x="451974" y="3316265"/>
            <a:ext cx="3113619" cy="958510"/>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8" name="Picture 267">
            <a:extLst>
              <a:ext uri="{FF2B5EF4-FFF2-40B4-BE49-F238E27FC236}">
                <a16:creationId xmlns:a16="http://schemas.microsoft.com/office/drawing/2014/main" id="{0654CDB0-7D18-4BE0-A19F-B8EC6163C1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1961" y="3512072"/>
            <a:ext cx="408131" cy="408131"/>
          </a:xfrm>
          <a:prstGeom prst="rect">
            <a:avLst/>
          </a:prstGeom>
        </p:spPr>
      </p:pic>
      <p:grpSp>
        <p:nvGrpSpPr>
          <p:cNvPr id="269" name="Group 268">
            <a:extLst>
              <a:ext uri="{FF2B5EF4-FFF2-40B4-BE49-F238E27FC236}">
                <a16:creationId xmlns:a16="http://schemas.microsoft.com/office/drawing/2014/main" id="{9300E2AA-CB67-424E-A7FC-7F92E929D164}"/>
              </a:ext>
            </a:extLst>
          </p:cNvPr>
          <p:cNvGrpSpPr/>
          <p:nvPr/>
        </p:nvGrpSpPr>
        <p:grpSpPr>
          <a:xfrm>
            <a:off x="9635164" y="3062936"/>
            <a:ext cx="1763124" cy="1197699"/>
            <a:chOff x="10191825" y="4362276"/>
            <a:chExt cx="1798478" cy="1221715"/>
          </a:xfrm>
        </p:grpSpPr>
        <p:grpSp>
          <p:nvGrpSpPr>
            <p:cNvPr id="270" name="Group 269">
              <a:extLst>
                <a:ext uri="{FF2B5EF4-FFF2-40B4-BE49-F238E27FC236}">
                  <a16:creationId xmlns:a16="http://schemas.microsoft.com/office/drawing/2014/main" id="{D3712CD7-D5EB-409A-95A7-24FA9A2F677C}"/>
                </a:ext>
              </a:extLst>
            </p:cNvPr>
            <p:cNvGrpSpPr/>
            <p:nvPr/>
          </p:nvGrpSpPr>
          <p:grpSpPr>
            <a:xfrm>
              <a:off x="10820931" y="4945353"/>
              <a:ext cx="679584" cy="520830"/>
              <a:chOff x="5869960" y="5545901"/>
              <a:chExt cx="679584" cy="520830"/>
            </a:xfrm>
          </p:grpSpPr>
          <p:sp>
            <p:nvSpPr>
              <p:cNvPr id="276" name="monitor">
                <a:extLst>
                  <a:ext uri="{FF2B5EF4-FFF2-40B4-BE49-F238E27FC236}">
                    <a16:creationId xmlns:a16="http://schemas.microsoft.com/office/drawing/2014/main" id="{24D8D36B-FB3A-4A91-A1F5-CCD62E997F90}"/>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77" name="TextBox 276">
                <a:extLst>
                  <a:ext uri="{FF2B5EF4-FFF2-40B4-BE49-F238E27FC236}">
                    <a16:creationId xmlns:a16="http://schemas.microsoft.com/office/drawing/2014/main" id="{D493ACE1-D00E-4E95-AAC9-C4BEBA96B4ED}"/>
                  </a:ext>
                </a:extLst>
              </p:cNvPr>
              <p:cNvSpPr txBox="1"/>
              <p:nvPr/>
            </p:nvSpPr>
            <p:spPr>
              <a:xfrm>
                <a:off x="5970304" y="5677251"/>
                <a:ext cx="490025" cy="19778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FPGA</a:t>
                </a:r>
              </a:p>
            </p:txBody>
          </p:sp>
        </p:grpSp>
        <p:sp>
          <p:nvSpPr>
            <p:cNvPr id="271" name="Rectangle 270">
              <a:extLst>
                <a:ext uri="{FF2B5EF4-FFF2-40B4-BE49-F238E27FC236}">
                  <a16:creationId xmlns:a16="http://schemas.microsoft.com/office/drawing/2014/main" id="{0927FA83-7D7D-4FB5-8DF0-5F2F3FB3623B}"/>
                </a:ext>
              </a:extLst>
            </p:cNvPr>
            <p:cNvSpPr/>
            <p:nvPr/>
          </p:nvSpPr>
          <p:spPr bwMode="auto">
            <a:xfrm>
              <a:off x="10331144" y="4606261"/>
              <a:ext cx="1659159" cy="977730"/>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3CD7829B-93AF-4C0F-960D-231AF13E86D4}"/>
                </a:ext>
              </a:extLst>
            </p:cNvPr>
            <p:cNvSpPr/>
            <p:nvPr/>
          </p:nvSpPr>
          <p:spPr bwMode="auto">
            <a:xfrm>
              <a:off x="10531416" y="4362276"/>
              <a:ext cx="792755" cy="516817"/>
            </a:xfrm>
            <a:prstGeom prst="rect">
              <a:avLst/>
            </a:prstGeom>
            <a:solidFill>
              <a:schemeClr val="bg1"/>
            </a:solidFill>
            <a:ln w="15875" cap="flat" cmpd="sng" algn="ctr">
              <a:noFill/>
              <a:prstDash val="solid"/>
            </a:ln>
            <a:effectLst/>
          </p:spPr>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FPGAs</a:t>
              </a:r>
            </a:p>
          </p:txBody>
        </p:sp>
        <p:grpSp>
          <p:nvGrpSpPr>
            <p:cNvPr id="273" name="Group 272">
              <a:extLst>
                <a:ext uri="{FF2B5EF4-FFF2-40B4-BE49-F238E27FC236}">
                  <a16:creationId xmlns:a16="http://schemas.microsoft.com/office/drawing/2014/main" id="{06E3FCE5-C10B-43B5-8A77-3267A308E2CA}"/>
                </a:ext>
              </a:extLst>
            </p:cNvPr>
            <p:cNvGrpSpPr/>
            <p:nvPr/>
          </p:nvGrpSpPr>
          <p:grpSpPr>
            <a:xfrm>
              <a:off x="10191825" y="4423280"/>
              <a:ext cx="448056" cy="448056"/>
              <a:chOff x="5303955" y="5210715"/>
              <a:chExt cx="365962" cy="365962"/>
            </a:xfrm>
          </p:grpSpPr>
          <p:sp>
            <p:nvSpPr>
              <p:cNvPr id="274" name="Oval 273">
                <a:extLst>
                  <a:ext uri="{FF2B5EF4-FFF2-40B4-BE49-F238E27FC236}">
                    <a16:creationId xmlns:a16="http://schemas.microsoft.com/office/drawing/2014/main" id="{70DA28B7-1800-46A6-A9B8-DD7C2C5457EF}"/>
                  </a:ext>
                </a:extLst>
              </p:cNvPr>
              <p:cNvSpPr/>
              <p:nvPr/>
            </p:nvSpPr>
            <p:spPr bwMode="auto">
              <a:xfrm>
                <a:off x="5303955" y="5210715"/>
                <a:ext cx="365962" cy="365962"/>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75" name="Browser_4">
                <a:extLst>
                  <a:ext uri="{FF2B5EF4-FFF2-40B4-BE49-F238E27FC236}">
                    <a16:creationId xmlns:a16="http://schemas.microsoft.com/office/drawing/2014/main" id="{466C398A-917D-41F5-9889-45F984335F15}"/>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285" name="Rectangle 284">
            <a:extLst>
              <a:ext uri="{FF2B5EF4-FFF2-40B4-BE49-F238E27FC236}">
                <a16:creationId xmlns:a16="http://schemas.microsoft.com/office/drawing/2014/main" id="{1DE8574C-3672-4EBC-A512-B9277E4564E0}"/>
              </a:ext>
            </a:extLst>
          </p:cNvPr>
          <p:cNvSpPr/>
          <p:nvPr/>
        </p:nvSpPr>
        <p:spPr bwMode="auto">
          <a:xfrm>
            <a:off x="793712" y="3169449"/>
            <a:ext cx="666225" cy="330680"/>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CPUs</a:t>
            </a:r>
          </a:p>
        </p:txBody>
      </p:sp>
      <p:grpSp>
        <p:nvGrpSpPr>
          <p:cNvPr id="286" name="Group 285">
            <a:extLst>
              <a:ext uri="{FF2B5EF4-FFF2-40B4-BE49-F238E27FC236}">
                <a16:creationId xmlns:a16="http://schemas.microsoft.com/office/drawing/2014/main" id="{42849953-4FF0-4EA0-B1D4-F76A79A3C35F}"/>
              </a:ext>
            </a:extLst>
          </p:cNvPr>
          <p:cNvGrpSpPr/>
          <p:nvPr/>
        </p:nvGrpSpPr>
        <p:grpSpPr>
          <a:xfrm>
            <a:off x="357958" y="3152696"/>
            <a:ext cx="439248" cy="439248"/>
            <a:chOff x="282369" y="3629439"/>
            <a:chExt cx="365962" cy="365962"/>
          </a:xfrm>
          <a:solidFill>
            <a:srgbClr val="FFFFFF">
              <a:lumMod val="95000"/>
            </a:srgbClr>
          </a:solidFill>
        </p:grpSpPr>
        <p:sp>
          <p:nvSpPr>
            <p:cNvPr id="287" name="Oval 286">
              <a:extLst>
                <a:ext uri="{FF2B5EF4-FFF2-40B4-BE49-F238E27FC236}">
                  <a16:creationId xmlns:a16="http://schemas.microsoft.com/office/drawing/2014/main" id="{81F5EAE9-AB56-4C6C-A206-D874B6374FDA}"/>
                </a:ext>
              </a:extLst>
            </p:cNvPr>
            <p:cNvSpPr/>
            <p:nvPr/>
          </p:nvSpPr>
          <p:spPr bwMode="auto">
            <a:xfrm>
              <a:off x="282369" y="3629439"/>
              <a:ext cx="365962" cy="365962"/>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8" name="chip">
              <a:extLst>
                <a:ext uri="{FF2B5EF4-FFF2-40B4-BE49-F238E27FC236}">
                  <a16:creationId xmlns:a16="http://schemas.microsoft.com/office/drawing/2014/main" id="{2D9E8A72-7E20-489D-B7DE-CFA6C4B449AB}"/>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89" name="Group 288">
            <a:extLst>
              <a:ext uri="{FF2B5EF4-FFF2-40B4-BE49-F238E27FC236}">
                <a16:creationId xmlns:a16="http://schemas.microsoft.com/office/drawing/2014/main" id="{D18FDC88-05A0-41D4-AE96-CBA14666E2DF}"/>
              </a:ext>
            </a:extLst>
          </p:cNvPr>
          <p:cNvGrpSpPr/>
          <p:nvPr/>
        </p:nvGrpSpPr>
        <p:grpSpPr>
          <a:xfrm>
            <a:off x="4914780" y="3665541"/>
            <a:ext cx="666225" cy="510592"/>
            <a:chOff x="6142928" y="4501551"/>
            <a:chExt cx="931982" cy="714265"/>
          </a:xfrm>
        </p:grpSpPr>
        <p:sp>
          <p:nvSpPr>
            <p:cNvPr id="290" name="monitor">
              <a:extLst>
                <a:ext uri="{FF2B5EF4-FFF2-40B4-BE49-F238E27FC236}">
                  <a16:creationId xmlns:a16="http://schemas.microsoft.com/office/drawing/2014/main" id="{3178255C-E530-4BC7-AF67-D178B7F53AD6}"/>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1" name="TextBox 290">
              <a:extLst>
                <a:ext uri="{FF2B5EF4-FFF2-40B4-BE49-F238E27FC236}">
                  <a16:creationId xmlns:a16="http://schemas.microsoft.com/office/drawing/2014/main" id="{A4FF1087-609E-47E5-AD4F-B5CC89D6F700}"/>
                </a:ext>
              </a:extLst>
            </p:cNvPr>
            <p:cNvSpPr txBox="1"/>
            <p:nvPr/>
          </p:nvSpPr>
          <p:spPr>
            <a:xfrm>
              <a:off x="6434007" y="4645916"/>
              <a:ext cx="349820"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grpSp>
        <p:nvGrpSpPr>
          <p:cNvPr id="292" name="Group 291">
            <a:extLst>
              <a:ext uri="{FF2B5EF4-FFF2-40B4-BE49-F238E27FC236}">
                <a16:creationId xmlns:a16="http://schemas.microsoft.com/office/drawing/2014/main" id="{698FCC22-82F0-4EA8-AE59-08377364679F}"/>
              </a:ext>
            </a:extLst>
          </p:cNvPr>
          <p:cNvGrpSpPr/>
          <p:nvPr/>
        </p:nvGrpSpPr>
        <p:grpSpPr>
          <a:xfrm>
            <a:off x="6918647" y="3669613"/>
            <a:ext cx="666225" cy="510592"/>
            <a:chOff x="7745277" y="4501551"/>
            <a:chExt cx="931982" cy="714265"/>
          </a:xfrm>
        </p:grpSpPr>
        <p:sp>
          <p:nvSpPr>
            <p:cNvPr id="293" name="monitor">
              <a:extLst>
                <a:ext uri="{FF2B5EF4-FFF2-40B4-BE49-F238E27FC236}">
                  <a16:creationId xmlns:a16="http://schemas.microsoft.com/office/drawing/2014/main" id="{2AE36D1C-52B1-498C-9AF0-9C620EEAA76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4" name="TextBox 293">
              <a:extLst>
                <a:ext uri="{FF2B5EF4-FFF2-40B4-BE49-F238E27FC236}">
                  <a16:creationId xmlns:a16="http://schemas.microsoft.com/office/drawing/2014/main" id="{E6A44CC9-42FC-4387-9354-5BBE64D2C951}"/>
                </a:ext>
              </a:extLst>
            </p:cNvPr>
            <p:cNvSpPr txBox="1"/>
            <p:nvPr/>
          </p:nvSpPr>
          <p:spPr>
            <a:xfrm>
              <a:off x="8034115" y="4645916"/>
              <a:ext cx="354305"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grpSp>
      <p:grpSp>
        <p:nvGrpSpPr>
          <p:cNvPr id="295" name="Group 294">
            <a:extLst>
              <a:ext uri="{FF2B5EF4-FFF2-40B4-BE49-F238E27FC236}">
                <a16:creationId xmlns:a16="http://schemas.microsoft.com/office/drawing/2014/main" id="{27B97003-5C75-4E94-A202-F9892EA3EA59}"/>
              </a:ext>
            </a:extLst>
          </p:cNvPr>
          <p:cNvGrpSpPr/>
          <p:nvPr/>
        </p:nvGrpSpPr>
        <p:grpSpPr>
          <a:xfrm>
            <a:off x="7832887" y="3665541"/>
            <a:ext cx="666225" cy="510592"/>
            <a:chOff x="7745277" y="4501551"/>
            <a:chExt cx="931982" cy="714265"/>
          </a:xfrm>
        </p:grpSpPr>
        <p:sp>
          <p:nvSpPr>
            <p:cNvPr id="296" name="monitor">
              <a:extLst>
                <a:ext uri="{FF2B5EF4-FFF2-40B4-BE49-F238E27FC236}">
                  <a16:creationId xmlns:a16="http://schemas.microsoft.com/office/drawing/2014/main" id="{4050DB84-AE17-4C5C-ABA9-6A5E674F9722}"/>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7" name="TextBox 296">
              <a:extLst>
                <a:ext uri="{FF2B5EF4-FFF2-40B4-BE49-F238E27FC236}">
                  <a16:creationId xmlns:a16="http://schemas.microsoft.com/office/drawing/2014/main" id="{99B2F6FD-B76D-424D-A41F-AE8A355207A4}"/>
                </a:ext>
              </a:extLst>
            </p:cNvPr>
            <p:cNvSpPr txBox="1"/>
            <p:nvPr/>
          </p:nvSpPr>
          <p:spPr>
            <a:xfrm>
              <a:off x="8025146" y="4645916"/>
              <a:ext cx="372246"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298" name="Group 297">
            <a:extLst>
              <a:ext uri="{FF2B5EF4-FFF2-40B4-BE49-F238E27FC236}">
                <a16:creationId xmlns:a16="http://schemas.microsoft.com/office/drawing/2014/main" id="{800A8B5D-D571-4C74-99D0-F000931280A5}"/>
              </a:ext>
            </a:extLst>
          </p:cNvPr>
          <p:cNvGrpSpPr/>
          <p:nvPr/>
        </p:nvGrpSpPr>
        <p:grpSpPr>
          <a:xfrm>
            <a:off x="5907447" y="3665541"/>
            <a:ext cx="666225" cy="510592"/>
            <a:chOff x="7745277" y="4501551"/>
            <a:chExt cx="931982" cy="714265"/>
          </a:xfrm>
        </p:grpSpPr>
        <p:sp>
          <p:nvSpPr>
            <p:cNvPr id="299" name="monitor">
              <a:extLst>
                <a:ext uri="{FF2B5EF4-FFF2-40B4-BE49-F238E27FC236}">
                  <a16:creationId xmlns:a16="http://schemas.microsoft.com/office/drawing/2014/main" id="{ADD51037-16D3-4D8C-AABA-A31C53DE755C}"/>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00" name="TextBox 299">
              <a:extLst>
                <a:ext uri="{FF2B5EF4-FFF2-40B4-BE49-F238E27FC236}">
                  <a16:creationId xmlns:a16="http://schemas.microsoft.com/office/drawing/2014/main" id="{86205FE7-6C9D-4202-8369-C4BD23B9F9B9}"/>
                </a:ext>
              </a:extLst>
            </p:cNvPr>
            <p:cNvSpPr txBox="1"/>
            <p:nvPr/>
          </p:nvSpPr>
          <p:spPr>
            <a:xfrm>
              <a:off x="7902934" y="4645916"/>
              <a:ext cx="616671"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sp>
        <p:nvSpPr>
          <p:cNvPr id="301" name="Rectangle 300">
            <a:extLst>
              <a:ext uri="{FF2B5EF4-FFF2-40B4-BE49-F238E27FC236}">
                <a16:creationId xmlns:a16="http://schemas.microsoft.com/office/drawing/2014/main" id="{E89B54B3-87D4-45DC-B306-CF2FC919D86D}"/>
              </a:ext>
            </a:extLst>
          </p:cNvPr>
          <p:cNvSpPr/>
          <p:nvPr/>
        </p:nvSpPr>
        <p:spPr bwMode="auto">
          <a:xfrm>
            <a:off x="4793954" y="3316265"/>
            <a:ext cx="3956160" cy="1720338"/>
          </a:xfrm>
          <a:prstGeom prst="rect">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F7D10496-BBFD-4E49-9D06-AF5E4C0C70AA}"/>
              </a:ext>
            </a:extLst>
          </p:cNvPr>
          <p:cNvSpPr/>
          <p:nvPr/>
        </p:nvSpPr>
        <p:spPr bwMode="auto">
          <a:xfrm>
            <a:off x="5009165" y="3171544"/>
            <a:ext cx="792789" cy="330680"/>
          </a:xfrm>
          <a:prstGeom prst="rect">
            <a:avLst/>
          </a:prstGeom>
          <a:solidFill>
            <a:schemeClr val="bg1"/>
          </a:solid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0" cap="none" spc="0" normalizeH="0" baseline="0" noProof="0" dirty="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303" name="Group 302">
            <a:extLst>
              <a:ext uri="{FF2B5EF4-FFF2-40B4-BE49-F238E27FC236}">
                <a16:creationId xmlns:a16="http://schemas.microsoft.com/office/drawing/2014/main" id="{9B3A7111-0F95-4785-AC08-57D5E4AA36E9}"/>
              </a:ext>
            </a:extLst>
          </p:cNvPr>
          <p:cNvGrpSpPr/>
          <p:nvPr/>
        </p:nvGrpSpPr>
        <p:grpSpPr>
          <a:xfrm>
            <a:off x="4570758" y="3148107"/>
            <a:ext cx="439248" cy="439248"/>
            <a:chOff x="6171198" y="3604950"/>
            <a:chExt cx="365962" cy="365962"/>
          </a:xfrm>
        </p:grpSpPr>
        <p:sp>
          <p:nvSpPr>
            <p:cNvPr id="304" name="Oval 303">
              <a:extLst>
                <a:ext uri="{FF2B5EF4-FFF2-40B4-BE49-F238E27FC236}">
                  <a16:creationId xmlns:a16="http://schemas.microsoft.com/office/drawing/2014/main" id="{E7A7AB44-D4B9-4BCC-9174-81024892DBDD}"/>
                </a:ext>
              </a:extLst>
            </p:cNvPr>
            <p:cNvSpPr/>
            <p:nvPr/>
          </p:nvSpPr>
          <p:spPr bwMode="auto">
            <a:xfrm>
              <a:off x="6171198" y="3604950"/>
              <a:ext cx="365962" cy="365962"/>
            </a:xfrm>
            <a:prstGeom prst="ellipse">
              <a:avLst/>
            </a:prstGeom>
            <a:solidFill>
              <a:schemeClr val="bg1"/>
            </a:solidFill>
            <a:ln w="15875"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PhotoCollection_E7AA">
              <a:extLst>
                <a:ext uri="{FF2B5EF4-FFF2-40B4-BE49-F238E27FC236}">
                  <a16:creationId xmlns:a16="http://schemas.microsoft.com/office/drawing/2014/main" id="{7B610DE4-1F3A-47FF-A79E-7DE276CF4AF5}"/>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314" name="Group 313">
            <a:extLst>
              <a:ext uri="{FF2B5EF4-FFF2-40B4-BE49-F238E27FC236}">
                <a16:creationId xmlns:a16="http://schemas.microsoft.com/office/drawing/2014/main" id="{01C0B900-E388-4825-BBB6-7CF7CDCD87DE}"/>
              </a:ext>
            </a:extLst>
          </p:cNvPr>
          <p:cNvGrpSpPr/>
          <p:nvPr/>
        </p:nvGrpSpPr>
        <p:grpSpPr>
          <a:xfrm>
            <a:off x="5907447" y="4310693"/>
            <a:ext cx="666225" cy="510592"/>
            <a:chOff x="7745277" y="4501551"/>
            <a:chExt cx="931982" cy="714265"/>
          </a:xfrm>
        </p:grpSpPr>
        <p:sp>
          <p:nvSpPr>
            <p:cNvPr id="315" name="monitor">
              <a:extLst>
                <a:ext uri="{FF2B5EF4-FFF2-40B4-BE49-F238E27FC236}">
                  <a16:creationId xmlns:a16="http://schemas.microsoft.com/office/drawing/2014/main" id="{CAB78034-37A4-40C8-A226-A434266DF970}"/>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6" name="TextBox 315">
              <a:extLst>
                <a:ext uri="{FF2B5EF4-FFF2-40B4-BE49-F238E27FC236}">
                  <a16:creationId xmlns:a16="http://schemas.microsoft.com/office/drawing/2014/main" id="{12994AA1-75C8-4894-BF93-99723BDF7BD8}"/>
                </a:ext>
              </a:extLst>
            </p:cNvPr>
            <p:cNvSpPr txBox="1"/>
            <p:nvPr/>
          </p:nvSpPr>
          <p:spPr>
            <a:xfrm>
              <a:off x="7902934" y="4645916"/>
              <a:ext cx="616671"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sp>
        <p:nvSpPr>
          <p:cNvPr id="320" name="TextBox 319">
            <a:extLst>
              <a:ext uri="{FF2B5EF4-FFF2-40B4-BE49-F238E27FC236}">
                <a16:creationId xmlns:a16="http://schemas.microsoft.com/office/drawing/2014/main" id="{6122410E-E975-41FD-B93A-9D8EE4354442}"/>
              </a:ext>
            </a:extLst>
          </p:cNvPr>
          <p:cNvSpPr txBox="1"/>
          <p:nvPr/>
        </p:nvSpPr>
        <p:spPr>
          <a:xfrm>
            <a:off x="7744409" y="4817206"/>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321" name="Group 320">
            <a:extLst>
              <a:ext uri="{FF2B5EF4-FFF2-40B4-BE49-F238E27FC236}">
                <a16:creationId xmlns:a16="http://schemas.microsoft.com/office/drawing/2014/main" id="{46D89BD5-2EF1-4DA0-B2F3-1E8BA986E0CD}"/>
              </a:ext>
            </a:extLst>
          </p:cNvPr>
          <p:cNvGrpSpPr/>
          <p:nvPr/>
        </p:nvGrpSpPr>
        <p:grpSpPr>
          <a:xfrm>
            <a:off x="6918647" y="4288620"/>
            <a:ext cx="666225" cy="510592"/>
            <a:chOff x="7745277" y="4501551"/>
            <a:chExt cx="931982" cy="714265"/>
          </a:xfrm>
        </p:grpSpPr>
        <p:sp>
          <p:nvSpPr>
            <p:cNvPr id="322" name="monitor">
              <a:extLst>
                <a:ext uri="{FF2B5EF4-FFF2-40B4-BE49-F238E27FC236}">
                  <a16:creationId xmlns:a16="http://schemas.microsoft.com/office/drawing/2014/main" id="{B55CB9EE-D631-4EE0-A617-7FB590B3C49A}"/>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rgbClr val="FFFFFF"/>
            </a:solidFill>
            <a:ln w="15875" cap="sq">
              <a:solidFill>
                <a:srgbClr val="2F2F2F"/>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23" name="TextBox 322">
              <a:extLst>
                <a:ext uri="{FF2B5EF4-FFF2-40B4-BE49-F238E27FC236}">
                  <a16:creationId xmlns:a16="http://schemas.microsoft.com/office/drawing/2014/main" id="{71C6E00D-2C40-4575-9601-E70BB22FBCC6}"/>
                </a:ext>
              </a:extLst>
            </p:cNvPr>
            <p:cNvSpPr txBox="1"/>
            <p:nvPr/>
          </p:nvSpPr>
          <p:spPr>
            <a:xfrm>
              <a:off x="7900689" y="4645916"/>
              <a:ext cx="621156" cy="271244"/>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NVv2</a:t>
              </a:r>
            </a:p>
          </p:txBody>
        </p:sp>
      </p:grpSp>
      <p:sp>
        <p:nvSpPr>
          <p:cNvPr id="324" name="TextBox 323">
            <a:extLst>
              <a:ext uri="{FF2B5EF4-FFF2-40B4-BE49-F238E27FC236}">
                <a16:creationId xmlns:a16="http://schemas.microsoft.com/office/drawing/2014/main" id="{8C72AFED-2403-47A6-8C14-E7F0751508EC}"/>
              </a:ext>
            </a:extLst>
          </p:cNvPr>
          <p:cNvSpPr txBox="1"/>
          <p:nvPr/>
        </p:nvSpPr>
        <p:spPr>
          <a:xfrm>
            <a:off x="6830169" y="4817206"/>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sp>
        <p:nvSpPr>
          <p:cNvPr id="77" name="Rectangle 76">
            <a:extLst>
              <a:ext uri="{FF2B5EF4-FFF2-40B4-BE49-F238E27FC236}">
                <a16:creationId xmlns:a16="http://schemas.microsoft.com/office/drawing/2014/main" id="{5FB83636-763D-474A-A0DF-9BC74BBE4A47}"/>
              </a:ext>
            </a:extLst>
          </p:cNvPr>
          <p:cNvSpPr/>
          <p:nvPr/>
        </p:nvSpPr>
        <p:spPr bwMode="auto">
          <a:xfrm>
            <a:off x="11605260" y="121604"/>
            <a:ext cx="502964" cy="8818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6C33F6BD-B626-4146-B07C-BD8056E2E415}"/>
              </a:ext>
            </a:extLst>
          </p:cNvPr>
          <p:cNvSpPr/>
          <p:nvPr/>
        </p:nvSpPr>
        <p:spPr bwMode="auto">
          <a:xfrm>
            <a:off x="11605260" y="239114"/>
            <a:ext cx="502964" cy="8818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80CE67E9-8C55-4460-B7E9-CF2B8EDF8861}"/>
              </a:ext>
            </a:extLst>
          </p:cNvPr>
          <p:cNvSpPr/>
          <p:nvPr/>
        </p:nvSpPr>
        <p:spPr bwMode="auto">
          <a:xfrm>
            <a:off x="11605260" y="356624"/>
            <a:ext cx="502964" cy="8818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835AF297-4416-42A3-B7A0-DF678E159EEB}"/>
              </a:ext>
            </a:extLst>
          </p:cNvPr>
          <p:cNvSpPr/>
          <p:nvPr/>
        </p:nvSpPr>
        <p:spPr bwMode="auto">
          <a:xfrm>
            <a:off x="11605260" y="474133"/>
            <a:ext cx="502964" cy="8818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007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5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p:cTn id="10" dur="500"/>
                                        <p:tgtEl>
                                          <p:spTgt spid="260"/>
                                        </p:tgtEl>
                                      </p:cBhvr>
                                    </p:animEffect>
                                  </p:childTnLst>
                                </p:cTn>
                              </p:par>
                              <p:par>
                                <p:cTn id="11" presetID="10" presetClass="entr" presetSubtype="0" fill="hold" nodeType="withEffect">
                                  <p:stCondLst>
                                    <p:cond delay="0"/>
                                  </p:stCondLst>
                                  <p:childTnLst>
                                    <p:set>
                                      <p:cBhvr>
                                        <p:cTn id="12" dur="1" fill="hold">
                                          <p:stCondLst>
                                            <p:cond delay="0"/>
                                          </p:stCondLst>
                                        </p:cTn>
                                        <p:tgtEl>
                                          <p:spTgt spid="263"/>
                                        </p:tgtEl>
                                        <p:attrNameLst>
                                          <p:attrName>style.visibility</p:attrName>
                                        </p:attrNameLst>
                                      </p:cBhvr>
                                      <p:to>
                                        <p:strVal val="visible"/>
                                      </p:to>
                                    </p:set>
                                    <p:animEffect transition="in" filter="fade">
                                      <p:cBhvr>
                                        <p:cTn id="13" dur="500"/>
                                        <p:tgtEl>
                                          <p:spTgt spid="263"/>
                                        </p:tgtEl>
                                      </p:cBhvr>
                                    </p:animEffect>
                                  </p:childTnLst>
                                </p:cTn>
                              </p:par>
                              <p:par>
                                <p:cTn id="14" presetID="10" presetClass="entr" presetSubtype="0" fill="hold" nodeType="withEffect">
                                  <p:stCondLst>
                                    <p:cond delay="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500"/>
                                        <p:tgtEl>
                                          <p:spTgt spid="2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500"/>
                                        <p:tgtEl>
                                          <p:spTgt spid="267"/>
                                        </p:tgtEl>
                                      </p:cBhvr>
                                    </p:animEffect>
                                  </p:childTnLst>
                                </p:cTn>
                              </p:par>
                              <p:par>
                                <p:cTn id="20" presetID="10" presetClass="entr" presetSubtype="0" fill="hold" nodeType="withEffect">
                                  <p:stCondLst>
                                    <p:cond delay="0"/>
                                  </p:stCondLst>
                                  <p:childTnLst>
                                    <p:set>
                                      <p:cBhvr>
                                        <p:cTn id="21" dur="1" fill="hold">
                                          <p:stCondLst>
                                            <p:cond delay="0"/>
                                          </p:stCondLst>
                                        </p:cTn>
                                        <p:tgtEl>
                                          <p:spTgt spid="286"/>
                                        </p:tgtEl>
                                        <p:attrNameLst>
                                          <p:attrName>style.visibility</p:attrName>
                                        </p:attrNameLst>
                                      </p:cBhvr>
                                      <p:to>
                                        <p:strVal val="visible"/>
                                      </p:to>
                                    </p:set>
                                    <p:animEffect transition="in" filter="fade">
                                      <p:cBhvr>
                                        <p:cTn id="22" dur="500"/>
                                        <p:tgtEl>
                                          <p:spTgt spid="286"/>
                                        </p:tgtEl>
                                      </p:cBhvr>
                                    </p:animEffect>
                                  </p:childTnLst>
                                </p:cTn>
                              </p:par>
                              <p:par>
                                <p:cTn id="23" presetID="10" presetClass="entr" presetSubtype="0" fill="hold" nodeType="withEffect">
                                  <p:stCondLst>
                                    <p:cond delay="0"/>
                                  </p:stCondLst>
                                  <p:childTnLst>
                                    <p:set>
                                      <p:cBhvr>
                                        <p:cTn id="24" dur="1" fill="hold">
                                          <p:stCondLst>
                                            <p:cond delay="0"/>
                                          </p:stCondLst>
                                        </p:cTn>
                                        <p:tgtEl>
                                          <p:spTgt spid="268"/>
                                        </p:tgtEl>
                                        <p:attrNameLst>
                                          <p:attrName>style.visibility</p:attrName>
                                        </p:attrNameLst>
                                      </p:cBhvr>
                                      <p:to>
                                        <p:strVal val="visible"/>
                                      </p:to>
                                    </p:set>
                                    <p:animEffect transition="in" filter="fade">
                                      <p:cBhvr>
                                        <p:cTn id="25" dur="500"/>
                                        <p:tgtEl>
                                          <p:spTgt spid="268"/>
                                        </p:tgtEl>
                                      </p:cBhvr>
                                    </p:animEffect>
                                  </p:childTnLst>
                                </p:cTn>
                              </p:par>
                              <p:par>
                                <p:cTn id="26" presetID="10" presetClass="entr" presetSubtype="0" fill="hold" nodeType="withEffect">
                                  <p:stCondLst>
                                    <p:cond delay="0"/>
                                  </p:stCondLst>
                                  <p:childTnLst>
                                    <p:set>
                                      <p:cBhvr>
                                        <p:cTn id="27" dur="1" fill="hold">
                                          <p:stCondLst>
                                            <p:cond delay="0"/>
                                          </p:stCondLst>
                                        </p:cTn>
                                        <p:tgtEl>
                                          <p:spTgt spid="269"/>
                                        </p:tgtEl>
                                        <p:attrNameLst>
                                          <p:attrName>style.visibility</p:attrName>
                                        </p:attrNameLst>
                                      </p:cBhvr>
                                      <p:to>
                                        <p:strVal val="visible"/>
                                      </p:to>
                                    </p:set>
                                    <p:animEffect transition="in" filter="fade">
                                      <p:cBhvr>
                                        <p:cTn id="28" dur="500"/>
                                        <p:tgtEl>
                                          <p:spTgt spid="2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5"/>
                                        </p:tgtEl>
                                        <p:attrNameLst>
                                          <p:attrName>style.visibility</p:attrName>
                                        </p:attrNameLst>
                                      </p:cBhvr>
                                      <p:to>
                                        <p:strVal val="visible"/>
                                      </p:to>
                                    </p:set>
                                    <p:animEffect transition="in" filter="fade">
                                      <p:cBhvr>
                                        <p:cTn id="31"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nimBg="1"/>
      <p:bldP spid="28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B7431A8-70F3-491D-8AC3-56860FB3EB59}"/>
              </a:ext>
            </a:extLst>
          </p:cNvPr>
          <p:cNvSpPr txBox="1"/>
          <p:nvPr/>
        </p:nvSpPr>
        <p:spPr>
          <a:xfrm>
            <a:off x="860153" y="5099344"/>
            <a:ext cx="3061737" cy="480131"/>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13M </a:t>
            </a:r>
            <a:r>
              <a:rPr kumimoji="0" lang="en-US" sz="1400" b="0" i="0" u="none" strike="noStrike" kern="1200" cap="none" spc="0" normalizeH="0" baseline="0" noProof="0" dirty="0">
                <a:ln>
                  <a:noFill/>
                </a:ln>
                <a:solidFill>
                  <a:srgbClr val="1A1A1A"/>
                </a:solidFill>
                <a:effectLst/>
                <a:uLnTx/>
                <a:uFillTx/>
                <a:latin typeface="Segoe UI" charset="0"/>
                <a:ea typeface="Segoe UI" charset="0"/>
                <a:cs typeface="Segoe UI" charset="0"/>
              </a:rPr>
              <a:t>personalized experiences with </a:t>
            </a:r>
            <a:r>
              <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rPr>
              <a:t>33 orders/second</a:t>
            </a:r>
          </a:p>
        </p:txBody>
      </p:sp>
      <p:sp>
        <p:nvSpPr>
          <p:cNvPr id="29" name="TextBox 28">
            <a:extLst>
              <a:ext uri="{FF2B5EF4-FFF2-40B4-BE49-F238E27FC236}">
                <a16:creationId xmlns:a16="http://schemas.microsoft.com/office/drawing/2014/main" id="{7BA5766A-BD39-443F-97AB-CC4E61B4B1C6}"/>
              </a:ext>
            </a:extLst>
          </p:cNvPr>
          <p:cNvSpPr txBox="1"/>
          <p:nvPr/>
        </p:nvSpPr>
        <p:spPr>
          <a:xfrm>
            <a:off x="8149996" y="5099344"/>
            <a:ext cx="3183178" cy="750975"/>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1A1A1A"/>
                </a:solidFill>
                <a:effectLst/>
                <a:uLnTx/>
                <a:uFillTx/>
                <a:latin typeface="Segoe UI"/>
                <a:ea typeface="+mn-ea"/>
                <a:cs typeface="+mn-cs"/>
              </a:rPr>
              <a:t>85% </a:t>
            </a:r>
            <a:r>
              <a:rPr kumimoji="0" lang="en-US" sz="1400" b="0" i="0" u="none" strike="noStrike" kern="0" cap="none" spc="0" normalizeH="0" baseline="0" noProof="0" dirty="0">
                <a:ln>
                  <a:noFill/>
                </a:ln>
                <a:solidFill>
                  <a:srgbClr val="1A1A1A"/>
                </a:solidFill>
                <a:effectLst/>
                <a:uLnTx/>
                <a:uFillTx/>
                <a:latin typeface="Segoe UI"/>
                <a:ea typeface="+mn-ea"/>
                <a:cs typeface="+mn-cs"/>
              </a:rPr>
              <a:t>savings in risk calculation &amp; under-writing costs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1A1A1A"/>
                </a:solidFill>
                <a:effectLst/>
                <a:uLnTx/>
                <a:uFillTx/>
                <a:latin typeface="Segoe UI" charset="0"/>
                <a:ea typeface="Segoe UI" charset="0"/>
                <a:cs typeface="Segoe UI" charset="0"/>
              </a:rPr>
              <a:t>50% </a:t>
            </a:r>
            <a:r>
              <a:rPr kumimoji="0" lang="en-US" sz="1400" b="0" i="0" u="none" strike="noStrike" kern="0" cap="none" spc="0" normalizeH="0" baseline="0" noProof="0" dirty="0">
                <a:ln>
                  <a:noFill/>
                </a:ln>
                <a:solidFill>
                  <a:srgbClr val="1A1A1A"/>
                </a:solidFill>
                <a:effectLst/>
                <a:uLnTx/>
                <a:uFillTx/>
                <a:latin typeface="Segoe UI" charset="0"/>
                <a:ea typeface="Segoe UI" charset="0"/>
                <a:cs typeface="Segoe UI" charset="0"/>
              </a:rPr>
              <a:t>lower loan defaults</a:t>
            </a:r>
            <a:endPar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endParaRPr>
          </a:p>
        </p:txBody>
      </p:sp>
      <p:pic>
        <p:nvPicPr>
          <p:cNvPr id="4" name="Picture 3">
            <a:extLst>
              <a:ext uri="{FF2B5EF4-FFF2-40B4-BE49-F238E27FC236}">
                <a16:creationId xmlns:a16="http://schemas.microsoft.com/office/drawing/2014/main" id="{F115B8AC-4A64-45A4-99D0-6AFE2EB41044}"/>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75000"/>
                    </a14:imgEffect>
                  </a14:imgLayer>
                </a14:imgProps>
              </a:ext>
              <a:ext uri="{28A0092B-C50C-407E-A947-70E740481C1C}">
                <a14:useLocalDpi xmlns:a14="http://schemas.microsoft.com/office/drawing/2010/main"/>
              </a:ext>
            </a:extLst>
          </a:blip>
          <a:srcRect t="618" b="618"/>
          <a:stretch/>
        </p:blipFill>
        <p:spPr>
          <a:xfrm>
            <a:off x="860153" y="1645609"/>
            <a:ext cx="3061736" cy="2859612"/>
          </a:xfrm>
          <a:prstGeom prst="rect">
            <a:avLst/>
          </a:prstGeom>
        </p:spPr>
      </p:pic>
      <p:sp>
        <p:nvSpPr>
          <p:cNvPr id="43" name="TextBox 42">
            <a:extLst>
              <a:ext uri="{FF2B5EF4-FFF2-40B4-BE49-F238E27FC236}">
                <a16:creationId xmlns:a16="http://schemas.microsoft.com/office/drawing/2014/main" id="{A2807F38-9AB8-4C9D-B8DD-531DFAF8ED72}"/>
              </a:ext>
            </a:extLst>
          </p:cNvPr>
          <p:cNvSpPr txBox="1"/>
          <p:nvPr/>
        </p:nvSpPr>
        <p:spPr>
          <a:xfrm>
            <a:off x="4531099" y="5099344"/>
            <a:ext cx="3069459" cy="480131"/>
          </a:xfrm>
          <a:prstGeom prst="rect">
            <a:avLst/>
          </a:prstGeom>
          <a:noFill/>
        </p:spPr>
        <p:txBody>
          <a:bodyPr wrap="square" lIns="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1A1A1A"/>
                </a:solidFill>
                <a:effectLst/>
                <a:uLnTx/>
                <a:uFillTx/>
                <a:latin typeface="Segoe UI"/>
                <a:ea typeface="+mn-ea"/>
                <a:cs typeface="+mn-cs"/>
              </a:rPr>
              <a:t>$300k/day </a:t>
            </a:r>
            <a:r>
              <a:rPr kumimoji="0" lang="en-US" sz="1400" b="0" i="0" u="none" strike="noStrike" kern="0" cap="none" spc="0" normalizeH="0" baseline="0" noProof="0" dirty="0">
                <a:ln>
                  <a:noFill/>
                </a:ln>
                <a:solidFill>
                  <a:srgbClr val="1A1A1A"/>
                </a:solidFill>
                <a:effectLst/>
                <a:uLnTx/>
                <a:uFillTx/>
                <a:latin typeface="Segoe UI"/>
                <a:ea typeface="+mn-ea"/>
                <a:cs typeface="+mn-cs"/>
              </a:rPr>
              <a:t>cost savings with predictive maintenance</a:t>
            </a:r>
            <a:endParaRPr kumimoji="0" lang="en-US" sz="1400" b="1" i="0" u="none" strike="noStrike" kern="1200" cap="none" spc="0" normalizeH="0" baseline="0" noProof="0" dirty="0">
              <a:ln>
                <a:noFill/>
              </a:ln>
              <a:solidFill>
                <a:srgbClr val="1A1A1A"/>
              </a:solidFill>
              <a:effectLst/>
              <a:uLnTx/>
              <a:uFillTx/>
              <a:latin typeface="Segoe UI" charset="0"/>
              <a:ea typeface="Segoe UI" charset="0"/>
              <a:cs typeface="Segoe UI" charset="0"/>
            </a:endParaRPr>
          </a:p>
        </p:txBody>
      </p:sp>
      <p:pic>
        <p:nvPicPr>
          <p:cNvPr id="36" name="Picture 35">
            <a:extLst>
              <a:ext uri="{FF2B5EF4-FFF2-40B4-BE49-F238E27FC236}">
                <a16:creationId xmlns:a16="http://schemas.microsoft.com/office/drawing/2014/main" id="{C72635AD-69F5-4AD4-BCE9-7702CAE6706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31099" y="1637001"/>
            <a:ext cx="3090672" cy="2868220"/>
          </a:xfrm>
          <a:prstGeom prst="rect">
            <a:avLst/>
          </a:prstGeom>
        </p:spPr>
      </p:pic>
      <p:pic>
        <p:nvPicPr>
          <p:cNvPr id="44" name="Picture 2">
            <a:extLst>
              <a:ext uri="{FF2B5EF4-FFF2-40B4-BE49-F238E27FC236}">
                <a16:creationId xmlns:a16="http://schemas.microsoft.com/office/drawing/2014/main" id="{7F60CA5C-9914-450A-B921-E6C3C6FA2966}"/>
              </a:ext>
            </a:extLst>
          </p:cNvPr>
          <p:cNvPicPr>
            <a:picLocks noChangeAspect="1" noChangeArrowheads="1"/>
          </p:cNvPicPr>
          <p:nvPr/>
        </p:nvPicPr>
        <p:blipFill>
          <a:blip r:embed="rId6"/>
          <a:stretch>
            <a:fillRect/>
          </a:stretch>
        </p:blipFill>
        <p:spPr bwMode="auto">
          <a:xfrm>
            <a:off x="4531099" y="4593705"/>
            <a:ext cx="1503941" cy="3559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03B44B64-4AA8-4722-947B-CFD02AD67ED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0153" y="4625774"/>
            <a:ext cx="971438" cy="281445"/>
          </a:xfrm>
          <a:prstGeom prst="rect">
            <a:avLst/>
          </a:prstGeom>
        </p:spPr>
      </p:pic>
      <p:pic>
        <p:nvPicPr>
          <p:cNvPr id="38" name="Picture 37">
            <a:extLst>
              <a:ext uri="{FF2B5EF4-FFF2-40B4-BE49-F238E27FC236}">
                <a16:creationId xmlns:a16="http://schemas.microsoft.com/office/drawing/2014/main" id="{31E48618-E193-43B1-BF96-E0B3D53E3A1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3450" r="3450"/>
          <a:stretch/>
        </p:blipFill>
        <p:spPr>
          <a:xfrm>
            <a:off x="8149996" y="1645609"/>
            <a:ext cx="3091802" cy="2865758"/>
          </a:xfrm>
          <a:prstGeom prst="rect">
            <a:avLst/>
          </a:prstGeom>
        </p:spPr>
      </p:pic>
      <p:sp>
        <p:nvSpPr>
          <p:cNvPr id="2" name="Title 1">
            <a:extLst>
              <a:ext uri="{FF2B5EF4-FFF2-40B4-BE49-F238E27FC236}">
                <a16:creationId xmlns:a16="http://schemas.microsoft.com/office/drawing/2014/main" id="{A212B529-0623-4A70-B1FD-4D3112B75275}"/>
              </a:ext>
            </a:extLst>
          </p:cNvPr>
          <p:cNvSpPr>
            <a:spLocks noGrp="1"/>
          </p:cNvSpPr>
          <p:nvPr>
            <p:ph type="title"/>
          </p:nvPr>
        </p:nvSpPr>
        <p:spPr/>
        <p:txBody>
          <a:bodyPr/>
          <a:lstStyle/>
          <a:p>
            <a:pPr algn="ctr"/>
            <a:r>
              <a:rPr lang="en-US" dirty="0"/>
              <a:t>Customer examples</a:t>
            </a:r>
          </a:p>
        </p:txBody>
      </p:sp>
      <p:pic>
        <p:nvPicPr>
          <p:cNvPr id="3074" name="Picture 2" descr="https://smallbizjuice.com/wp-content/uploads/2018/02/Quarterspot-Logo.png">
            <a:extLst>
              <a:ext uri="{FF2B5EF4-FFF2-40B4-BE49-F238E27FC236}">
                <a16:creationId xmlns:a16="http://schemas.microsoft.com/office/drawing/2014/main" id="{23D319F3-8A69-40DA-A9C6-854F6C0D1313}"/>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49996" y="4547877"/>
            <a:ext cx="1777775" cy="43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793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100"/>
                                  </p:stCondLst>
                                  <p:childTnLst>
                                    <p:animMotion origin="layout" path="M -4.58333E-6 3.7037E-6 L -0.00052 0.07106 " pathEditMode="relative" rAng="0" ptsTypes="AA">
                                      <p:cBhvr>
                                        <p:cTn id="9" dur="500" spd="-100000" fill="hold"/>
                                        <p:tgtEl>
                                          <p:spTgt spid="4"/>
                                        </p:tgtEl>
                                        <p:attrNameLst>
                                          <p:attrName>ppt_x</p:attrName>
                                          <p:attrName>ppt_y</p:attrName>
                                        </p:attrNameLst>
                                      </p:cBhvr>
                                      <p:rCtr x="-26" y="3542"/>
                                    </p:animMotion>
                                  </p:childTnLst>
                                </p:cTn>
                              </p:par>
                              <p:par>
                                <p:cTn id="10" presetID="10" presetClass="entr" presetSubtype="0" fill="hold" nodeType="withEffect">
                                  <p:stCondLst>
                                    <p:cond delay="1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350"/>
                                        <p:tgtEl>
                                          <p:spTgt spid="26"/>
                                        </p:tgtEl>
                                      </p:cBhvr>
                                    </p:animEffect>
                                  </p:childTnLst>
                                </p:cTn>
                              </p:par>
                              <p:par>
                                <p:cTn id="13" presetID="63" presetClass="path" presetSubtype="0" decel="100000" fill="hold" nodeType="withEffect">
                                  <p:stCondLst>
                                    <p:cond delay="100"/>
                                  </p:stCondLst>
                                  <p:childTnLst>
                                    <p:animMotion origin="layout" path="M 3.33333E-6 2.59259E-6 L -0.00052 0.07106 " pathEditMode="relative" rAng="0" ptsTypes="AA">
                                      <p:cBhvr>
                                        <p:cTn id="14" dur="500" spd="-100000" fill="hold"/>
                                        <p:tgtEl>
                                          <p:spTgt spid="26"/>
                                        </p:tgtEl>
                                        <p:attrNameLst>
                                          <p:attrName>ppt_x</p:attrName>
                                          <p:attrName>ppt_y</p:attrName>
                                        </p:attrNameLst>
                                      </p:cBhvr>
                                      <p:rCtr x="-26" y="3542"/>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350"/>
                                        <p:tgtEl>
                                          <p:spTgt spid="10"/>
                                        </p:tgtEl>
                                      </p:cBhvr>
                                    </p:animEffect>
                                  </p:childTnLst>
                                </p:cTn>
                              </p:par>
                              <p:par>
                                <p:cTn id="18" presetID="63" presetClass="path" presetSubtype="0" decel="100000" fill="hold" grpId="1" nodeType="withEffect">
                                  <p:stCondLst>
                                    <p:cond delay="100"/>
                                  </p:stCondLst>
                                  <p:childTnLst>
                                    <p:animMotion origin="layout" path="M -3.75E-6 -2.22222E-6 L -0.00052 0.07107 " pathEditMode="relative" rAng="0" ptsTypes="AA">
                                      <p:cBhvr>
                                        <p:cTn id="19" dur="500" spd="-100000" fill="hold"/>
                                        <p:tgtEl>
                                          <p:spTgt spid="10"/>
                                        </p:tgtEl>
                                        <p:attrNameLst>
                                          <p:attrName>ppt_x</p:attrName>
                                          <p:attrName>ppt_y</p:attrName>
                                        </p:attrNameLst>
                                      </p:cBhvr>
                                      <p:rCtr x="-26" y="3542"/>
                                    </p:animMotion>
                                  </p:childTnLst>
                                </p:cTn>
                              </p:par>
                              <p:par>
                                <p:cTn id="20" presetID="10" presetClass="entr" presetSubtype="0" fill="hold" nodeType="withEffect">
                                  <p:stCondLst>
                                    <p:cond delay="2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50"/>
                                        <p:tgtEl>
                                          <p:spTgt spid="36"/>
                                        </p:tgtEl>
                                      </p:cBhvr>
                                    </p:animEffect>
                                  </p:childTnLst>
                                </p:cTn>
                              </p:par>
                              <p:par>
                                <p:cTn id="23" presetID="63" presetClass="path" presetSubtype="0" decel="100000" fill="hold" nodeType="withEffect">
                                  <p:stCondLst>
                                    <p:cond delay="200"/>
                                  </p:stCondLst>
                                  <p:childTnLst>
                                    <p:animMotion origin="layout" path="M 3.54167E-6 -4.44444E-6 L -0.00052 0.07107 " pathEditMode="relative" rAng="0" ptsTypes="AA">
                                      <p:cBhvr>
                                        <p:cTn id="24" dur="500" spd="-100000" fill="hold"/>
                                        <p:tgtEl>
                                          <p:spTgt spid="36"/>
                                        </p:tgtEl>
                                        <p:attrNameLst>
                                          <p:attrName>ppt_x</p:attrName>
                                          <p:attrName>ppt_y</p:attrName>
                                        </p:attrNameLst>
                                      </p:cBhvr>
                                      <p:rCtr x="-26" y="3542"/>
                                    </p:animMotion>
                                  </p:childTnLst>
                                </p:cTn>
                              </p:par>
                              <p:par>
                                <p:cTn id="25" presetID="10" presetClass="entr" presetSubtype="0" fill="hold" nodeType="withEffect">
                                  <p:stCondLst>
                                    <p:cond delay="2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350"/>
                                        <p:tgtEl>
                                          <p:spTgt spid="44"/>
                                        </p:tgtEl>
                                      </p:cBhvr>
                                    </p:animEffect>
                                  </p:childTnLst>
                                </p:cTn>
                              </p:par>
                              <p:par>
                                <p:cTn id="28" presetID="63" presetClass="path" presetSubtype="0" decel="100000" fill="hold" nodeType="withEffect">
                                  <p:stCondLst>
                                    <p:cond delay="200"/>
                                  </p:stCondLst>
                                  <p:childTnLst>
                                    <p:animMotion origin="layout" path="M -3.33333E-6 -3.33333E-6 L -0.00052 0.07107 " pathEditMode="relative" rAng="0" ptsTypes="AA">
                                      <p:cBhvr>
                                        <p:cTn id="29" dur="500" spd="-100000" fill="hold"/>
                                        <p:tgtEl>
                                          <p:spTgt spid="44"/>
                                        </p:tgtEl>
                                        <p:attrNameLst>
                                          <p:attrName>ppt_x</p:attrName>
                                          <p:attrName>ppt_y</p:attrName>
                                        </p:attrNameLst>
                                      </p:cBhvr>
                                      <p:rCtr x="-26" y="3542"/>
                                    </p:animMotion>
                                  </p:childTnLst>
                                </p:cTn>
                              </p:par>
                              <p:par>
                                <p:cTn id="30" presetID="10" presetClass="entr" presetSubtype="0" fill="hold" grpId="0" nodeType="withEffect">
                                  <p:stCondLst>
                                    <p:cond delay="20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350"/>
                                        <p:tgtEl>
                                          <p:spTgt spid="43"/>
                                        </p:tgtEl>
                                      </p:cBhvr>
                                    </p:animEffect>
                                  </p:childTnLst>
                                </p:cTn>
                              </p:par>
                              <p:par>
                                <p:cTn id="33" presetID="63" presetClass="path" presetSubtype="0" decel="100000" fill="hold" grpId="1" nodeType="withEffect">
                                  <p:stCondLst>
                                    <p:cond delay="200"/>
                                  </p:stCondLst>
                                  <p:childTnLst>
                                    <p:animMotion origin="layout" path="M 3.95833E-6 -2.22222E-6 L -0.00052 0.07107 " pathEditMode="relative" rAng="0" ptsTypes="AA">
                                      <p:cBhvr>
                                        <p:cTn id="34" dur="500" spd="-100000" fill="hold"/>
                                        <p:tgtEl>
                                          <p:spTgt spid="43"/>
                                        </p:tgtEl>
                                        <p:attrNameLst>
                                          <p:attrName>ppt_x</p:attrName>
                                          <p:attrName>ppt_y</p:attrName>
                                        </p:attrNameLst>
                                      </p:cBhvr>
                                      <p:rCtr x="-26" y="3542"/>
                                    </p:animMotion>
                                  </p:childTnLst>
                                </p:cTn>
                              </p:par>
                              <p:par>
                                <p:cTn id="35" presetID="10" presetClass="entr" presetSubtype="0" fill="hold" nodeType="withEffect">
                                  <p:stCondLst>
                                    <p:cond delay="3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350"/>
                                        <p:tgtEl>
                                          <p:spTgt spid="38"/>
                                        </p:tgtEl>
                                      </p:cBhvr>
                                    </p:animEffect>
                                  </p:childTnLst>
                                </p:cTn>
                              </p:par>
                              <p:par>
                                <p:cTn id="38" presetID="63" presetClass="path" presetSubtype="0" decel="100000" fill="hold" nodeType="withEffect">
                                  <p:stCondLst>
                                    <p:cond delay="300"/>
                                  </p:stCondLst>
                                  <p:childTnLst>
                                    <p:animMotion origin="layout" path="M 3.33333E-6 3.7037E-6 L -0.00052 0.07106 " pathEditMode="relative" rAng="0" ptsTypes="AA">
                                      <p:cBhvr>
                                        <p:cTn id="39" dur="500" spd="-100000" fill="hold"/>
                                        <p:tgtEl>
                                          <p:spTgt spid="38"/>
                                        </p:tgtEl>
                                        <p:attrNameLst>
                                          <p:attrName>ppt_x</p:attrName>
                                          <p:attrName>ppt_y</p:attrName>
                                        </p:attrNameLst>
                                      </p:cBhvr>
                                      <p:rCtr x="-26" y="3542"/>
                                    </p:animMotion>
                                  </p:childTnLst>
                                </p:cTn>
                              </p:par>
                              <p:par>
                                <p:cTn id="40" presetID="10" presetClass="entr" presetSubtype="0" fill="hold" nodeType="withEffect">
                                  <p:stCondLst>
                                    <p:cond delay="300"/>
                                  </p:stCondLst>
                                  <p:childTnLst>
                                    <p:set>
                                      <p:cBhvr>
                                        <p:cTn id="41" dur="1" fill="hold">
                                          <p:stCondLst>
                                            <p:cond delay="0"/>
                                          </p:stCondLst>
                                        </p:cTn>
                                        <p:tgtEl>
                                          <p:spTgt spid="3074"/>
                                        </p:tgtEl>
                                        <p:attrNameLst>
                                          <p:attrName>style.visibility</p:attrName>
                                        </p:attrNameLst>
                                      </p:cBhvr>
                                      <p:to>
                                        <p:strVal val="visible"/>
                                      </p:to>
                                    </p:set>
                                    <p:animEffect transition="in" filter="fade">
                                      <p:cBhvr>
                                        <p:cTn id="42" dur="350"/>
                                        <p:tgtEl>
                                          <p:spTgt spid="3074"/>
                                        </p:tgtEl>
                                      </p:cBhvr>
                                    </p:animEffect>
                                  </p:childTnLst>
                                </p:cTn>
                              </p:par>
                              <p:par>
                                <p:cTn id="43" presetID="63" presetClass="path" presetSubtype="0" decel="100000" fill="hold" nodeType="withEffect">
                                  <p:stCondLst>
                                    <p:cond delay="300"/>
                                  </p:stCondLst>
                                  <p:childTnLst>
                                    <p:animMotion origin="layout" path="M 3.75E-6 2.59259E-6 L -0.00052 0.07106 " pathEditMode="relative" rAng="0" ptsTypes="AA">
                                      <p:cBhvr>
                                        <p:cTn id="44" dur="500" spd="-100000" fill="hold"/>
                                        <p:tgtEl>
                                          <p:spTgt spid="3074"/>
                                        </p:tgtEl>
                                        <p:attrNameLst>
                                          <p:attrName>ppt_x</p:attrName>
                                          <p:attrName>ppt_y</p:attrName>
                                        </p:attrNameLst>
                                      </p:cBhvr>
                                      <p:rCtr x="-26" y="3542"/>
                                    </p:animMotion>
                                  </p:childTnLst>
                                </p:cTn>
                              </p:par>
                              <p:par>
                                <p:cTn id="45" presetID="10" presetClass="entr" presetSubtype="0" fill="hold" grpId="0" nodeType="withEffect">
                                  <p:stCondLst>
                                    <p:cond delay="30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350"/>
                                        <p:tgtEl>
                                          <p:spTgt spid="29"/>
                                        </p:tgtEl>
                                      </p:cBhvr>
                                    </p:animEffect>
                                  </p:childTnLst>
                                </p:cTn>
                              </p:par>
                              <p:par>
                                <p:cTn id="48" presetID="63" presetClass="path" presetSubtype="0" decel="100000" fill="hold" grpId="1" nodeType="withEffect">
                                  <p:stCondLst>
                                    <p:cond delay="300"/>
                                  </p:stCondLst>
                                  <p:childTnLst>
                                    <p:animMotion origin="layout" path="M 1.66667E-6 1.85185E-6 L -0.00052 0.07106 " pathEditMode="relative" rAng="0" ptsTypes="AA">
                                      <p:cBhvr>
                                        <p:cTn id="49" dur="500" spd="-100000" fill="hold"/>
                                        <p:tgtEl>
                                          <p:spTgt spid="29"/>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9" grpId="0"/>
      <p:bldP spid="29" grpId="1"/>
      <p:bldP spid="43" grpId="0"/>
      <p:bldP spid="4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B4088-D81B-42FE-8CB6-5A4A31BA4046}"/>
              </a:ext>
            </a:extLst>
          </p:cNvPr>
          <p:cNvSpPr>
            <a:spLocks noGrp="1"/>
          </p:cNvSpPr>
          <p:nvPr>
            <p:ph type="title"/>
          </p:nvPr>
        </p:nvSpPr>
        <p:spPr>
          <a:xfrm>
            <a:off x="588263" y="2979539"/>
            <a:ext cx="4167887" cy="553998"/>
          </a:xfrm>
        </p:spPr>
        <p:txBody>
          <a:bodyPr/>
          <a:lstStyle/>
          <a:p>
            <a:r>
              <a:rPr lang="en-US"/>
              <a:t>Azure AI</a:t>
            </a:r>
          </a:p>
        </p:txBody>
      </p:sp>
    </p:spTree>
    <p:extLst>
      <p:ext uri="{BB962C8B-B14F-4D97-AF65-F5344CB8AC3E}">
        <p14:creationId xmlns:p14="http://schemas.microsoft.com/office/powerpoint/2010/main" val="241341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45719" y="4458585"/>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2165" y="4458585"/>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295240" y="4458585"/>
            <a:ext cx="2486454"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7942" y="2402827"/>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799903" y="2402827"/>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595065" y="2402827"/>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68765" y="3091497"/>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4467" y="3088005"/>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9085769" y="3138743"/>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9327345" y="3397725"/>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4" name="Title 2">
            <a:extLst>
              <a:ext uri="{FF2B5EF4-FFF2-40B4-BE49-F238E27FC236}">
                <a16:creationId xmlns:a16="http://schemas.microsoft.com/office/drawing/2014/main" id="{84CFE08A-E294-4160-A5D8-0A54F01CDE54}"/>
              </a:ext>
            </a:extLst>
          </p:cNvPr>
          <p:cNvSpPr txBox="1">
            <a:spLocks/>
          </p:cNvSpPr>
          <p:nvPr/>
        </p:nvSpPr>
        <p:spPr>
          <a:xfrm>
            <a:off x="3490307" y="564205"/>
            <a:ext cx="5211386"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rPr>
              <a:t>Azure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Light" panose="020B0502040204020203" pitchFamily="34" charset="0"/>
            </a:endParaRPr>
          </a:p>
        </p:txBody>
      </p:sp>
    </p:spTree>
    <p:extLst>
      <p:ext uri="{BB962C8B-B14F-4D97-AF65-F5344CB8AC3E}">
        <p14:creationId xmlns:p14="http://schemas.microsoft.com/office/powerpoint/2010/main" val="25254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059846-A7CA-49ED-9468-56494F94CBAA}"/>
              </a:ext>
            </a:extLst>
          </p:cNvPr>
          <p:cNvSpPr/>
          <p:nvPr/>
        </p:nvSpPr>
        <p:spPr bwMode="auto">
          <a:xfrm>
            <a:off x="597433" y="112424"/>
            <a:ext cx="11028509" cy="802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563" rtl="0" eaLnBrk="1" fontAlgn="base" latinLnBrk="0" hangingPunct="1">
              <a:lnSpc>
                <a:spcPct val="90000"/>
              </a:lnSpc>
              <a:spcBef>
                <a:spcPct val="0"/>
              </a:spcBef>
              <a:spcAft>
                <a:spcPct val="0"/>
              </a:spcAft>
              <a:buClrTx/>
              <a:buSzTx/>
              <a:buFontTx/>
              <a:buNone/>
              <a:tabLst/>
              <a:defRPr/>
            </a:pPr>
            <a:endParaRPr kumimoji="0" lang="en-US" sz="4000" b="1" i="0" u="none" strike="noStrike" kern="1200" cap="none" spc="-5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endParaRPr>
          </a:p>
        </p:txBody>
      </p:sp>
      <p:pic>
        <p:nvPicPr>
          <p:cNvPr id="2" name="Picture 1">
            <a:extLst>
              <a:ext uri="{FF2B5EF4-FFF2-40B4-BE49-F238E27FC236}">
                <a16:creationId xmlns:a16="http://schemas.microsoft.com/office/drawing/2014/main" id="{9C7387AF-01D1-45D7-B0E4-0C697D2470E1}"/>
              </a:ext>
            </a:extLst>
          </p:cNvPr>
          <p:cNvPicPr>
            <a:picLocks noChangeAspect="1"/>
          </p:cNvPicPr>
          <p:nvPr/>
        </p:nvPicPr>
        <p:blipFill rotWithShape="1">
          <a:blip r:embed="rId3">
            <a:extLst/>
          </a:blip>
          <a:srcRect t="1885" b="3326"/>
          <a:stretch/>
        </p:blipFill>
        <p:spPr>
          <a:xfrm>
            <a:off x="293688" y="292100"/>
            <a:ext cx="11604625" cy="6272214"/>
          </a:xfrm>
          <a:prstGeom prst="rect">
            <a:avLst/>
          </a:prstGeom>
          <a:solidFill>
            <a:schemeClr val="bg1"/>
          </a:solidFill>
          <a:ln>
            <a:noFill/>
          </a:ln>
          <a:effectLst>
            <a:outerShdw blurRad="292100" dist="38100" dir="3600000" sx="101000" sy="101000" algn="tl" rotWithShape="0">
              <a:prstClr val="black">
                <a:alpha val="12000"/>
              </a:prstClr>
            </a:outerShdw>
          </a:effectLst>
        </p:spPr>
      </p:pic>
      <p:sp>
        <p:nvSpPr>
          <p:cNvPr id="3" name="Rectangle 2">
            <a:extLst>
              <a:ext uri="{FF2B5EF4-FFF2-40B4-BE49-F238E27FC236}">
                <a16:creationId xmlns:a16="http://schemas.microsoft.com/office/drawing/2014/main" id="{BAAE4CD7-D2D1-4A15-913E-7FCA1E265965}"/>
              </a:ext>
            </a:extLst>
          </p:cNvPr>
          <p:cNvSpPr/>
          <p:nvPr/>
        </p:nvSpPr>
        <p:spPr bwMode="auto">
          <a:xfrm>
            <a:off x="293688" y="292100"/>
            <a:ext cx="11604625" cy="6272214"/>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30FAA43F-0FFE-4E93-9592-8743825F598C}"/>
              </a:ext>
            </a:extLst>
          </p:cNvPr>
          <p:cNvSpPr>
            <a:spLocks noGrp="1"/>
          </p:cNvSpPr>
          <p:nvPr>
            <p:ph type="title"/>
          </p:nvPr>
        </p:nvSpPr>
        <p:spPr>
          <a:xfrm>
            <a:off x="3570514" y="2512579"/>
            <a:ext cx="5050972" cy="553998"/>
          </a:xfrm>
        </p:spPr>
        <p:txBody>
          <a:bodyPr/>
          <a:lstStyle/>
          <a:p>
            <a:pPr algn="ctr"/>
            <a:r>
              <a:rPr lang="en-US" dirty="0">
                <a:gradFill>
                  <a:gsLst>
                    <a:gs pos="1250">
                      <a:schemeClr val="bg1"/>
                    </a:gs>
                    <a:gs pos="100000">
                      <a:schemeClr val="bg1"/>
                    </a:gs>
                  </a:gsLst>
                  <a:lin ang="5400000" scaled="0"/>
                </a:gradFill>
              </a:rPr>
              <a:t>Our opportunity</a:t>
            </a:r>
          </a:p>
        </p:txBody>
      </p:sp>
    </p:spTree>
    <p:extLst>
      <p:ext uri="{BB962C8B-B14F-4D97-AF65-F5344CB8AC3E}">
        <p14:creationId xmlns:p14="http://schemas.microsoft.com/office/powerpoint/2010/main" val="908419382"/>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617D09-F66F-4B1A-86D3-213A0B88D278}"/>
              </a:ext>
            </a:extLst>
          </p:cNvPr>
          <p:cNvSpPr>
            <a:spLocks noGrp="1"/>
          </p:cNvSpPr>
          <p:nvPr>
            <p:ph type="title"/>
          </p:nvPr>
        </p:nvSpPr>
        <p:spPr>
          <a:xfrm>
            <a:off x="586740" y="1371600"/>
            <a:ext cx="11018520" cy="553998"/>
          </a:xfrm>
        </p:spPr>
        <p:txBody>
          <a:bodyPr/>
          <a:lstStyle/>
          <a:p>
            <a:pPr algn="ctr"/>
            <a:r>
              <a:rPr lang="en-US" dirty="0"/>
              <a:t>Azure—cloud for all</a:t>
            </a:r>
          </a:p>
        </p:txBody>
      </p:sp>
      <p:sp>
        <p:nvSpPr>
          <p:cNvPr id="23" name="Title 1">
            <a:extLst>
              <a:ext uri="{FF2B5EF4-FFF2-40B4-BE49-F238E27FC236}">
                <a16:creationId xmlns:a16="http://schemas.microsoft.com/office/drawing/2014/main" id="{576D2520-5230-4147-BC8D-6A2CCC02FD54}"/>
              </a:ext>
            </a:extLst>
          </p:cNvPr>
          <p:cNvSpPr txBox="1">
            <a:spLocks/>
          </p:cNvSpPr>
          <p:nvPr/>
        </p:nvSpPr>
        <p:spPr>
          <a:xfrm>
            <a:off x="9076801" y="4804735"/>
            <a:ext cx="2053440" cy="461665"/>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dirty="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Trusted</a:t>
            </a:r>
          </a:p>
        </p:txBody>
      </p:sp>
      <p:sp>
        <p:nvSpPr>
          <p:cNvPr id="25" name="Oval 21">
            <a:extLst>
              <a:ext uri="{FF2B5EF4-FFF2-40B4-BE49-F238E27FC236}">
                <a16:creationId xmlns:a16="http://schemas.microsoft.com/office/drawing/2014/main" id="{57C0846A-8E03-42B1-82A7-F46A7A07CB43}"/>
              </a:ext>
            </a:extLst>
          </p:cNvPr>
          <p:cNvSpPr>
            <a:spLocks noChangeArrowheads="1"/>
          </p:cNvSpPr>
          <p:nvPr/>
        </p:nvSpPr>
        <p:spPr bwMode="auto">
          <a:xfrm>
            <a:off x="9250105" y="27854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6" name="Freeform 22">
            <a:extLst>
              <a:ext uri="{FF2B5EF4-FFF2-40B4-BE49-F238E27FC236}">
                <a16:creationId xmlns:a16="http://schemas.microsoft.com/office/drawing/2014/main" id="{A2FBC9C7-2B28-403B-BE13-C9EA4151702D}"/>
              </a:ext>
            </a:extLst>
          </p:cNvPr>
          <p:cNvSpPr>
            <a:spLocks noEditPoints="1"/>
          </p:cNvSpPr>
          <p:nvPr/>
        </p:nvSpPr>
        <p:spPr bwMode="auto">
          <a:xfrm>
            <a:off x="9643831" y="3230081"/>
            <a:ext cx="583374" cy="584350"/>
          </a:xfrm>
          <a:custGeom>
            <a:avLst/>
            <a:gdLst>
              <a:gd name="T0" fmla="*/ 335 w 358"/>
              <a:gd name="T1" fmla="*/ 128 h 358"/>
              <a:gd name="T2" fmla="*/ 194 w 358"/>
              <a:gd name="T3" fmla="*/ 16 h 358"/>
              <a:gd name="T4" fmla="*/ 128 w 358"/>
              <a:gd name="T5" fmla="*/ 24 h 358"/>
              <a:gd name="T6" fmla="*/ 16 w 358"/>
              <a:gd name="T7" fmla="*/ 165 h 358"/>
              <a:gd name="T8" fmla="*/ 24 w 358"/>
              <a:gd name="T9" fmla="*/ 230 h 358"/>
              <a:gd name="T10" fmla="*/ 165 w 358"/>
              <a:gd name="T11" fmla="*/ 342 h 358"/>
              <a:gd name="T12" fmla="*/ 230 w 358"/>
              <a:gd name="T13" fmla="*/ 335 h 358"/>
              <a:gd name="T14" fmla="*/ 342 w 358"/>
              <a:gd name="T15" fmla="*/ 194 h 358"/>
              <a:gd name="T16" fmla="*/ 335 w 358"/>
              <a:gd name="T17" fmla="*/ 128 h 358"/>
              <a:gd name="T18" fmla="*/ 99 w 358"/>
              <a:gd name="T19" fmla="*/ 179 h 358"/>
              <a:gd name="T20" fmla="*/ 72 w 358"/>
              <a:gd name="T21" fmla="*/ 182 h 358"/>
              <a:gd name="T22" fmla="*/ 69 w 358"/>
              <a:gd name="T23" fmla="*/ 155 h 358"/>
              <a:gd name="T24" fmla="*/ 131 w 358"/>
              <a:gd name="T25" fmla="*/ 78 h 358"/>
              <a:gd name="T26" fmla="*/ 158 w 358"/>
              <a:gd name="T27" fmla="*/ 74 h 358"/>
              <a:gd name="T28" fmla="*/ 161 w 358"/>
              <a:gd name="T29" fmla="*/ 102 h 358"/>
              <a:gd name="T30" fmla="*/ 99 w 358"/>
              <a:gd name="T31" fmla="*/ 17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8" h="358">
                <a:moveTo>
                  <a:pt x="335" y="128"/>
                </a:moveTo>
                <a:cubicBezTo>
                  <a:pt x="194" y="16"/>
                  <a:pt x="194" y="16"/>
                  <a:pt x="194" y="16"/>
                </a:cubicBezTo>
                <a:cubicBezTo>
                  <a:pt x="173" y="0"/>
                  <a:pt x="144" y="4"/>
                  <a:pt x="128" y="24"/>
                </a:cubicBezTo>
                <a:cubicBezTo>
                  <a:pt x="16" y="165"/>
                  <a:pt x="16" y="165"/>
                  <a:pt x="16" y="165"/>
                </a:cubicBezTo>
                <a:cubicBezTo>
                  <a:pt x="0" y="185"/>
                  <a:pt x="4" y="215"/>
                  <a:pt x="24" y="230"/>
                </a:cubicBezTo>
                <a:cubicBezTo>
                  <a:pt x="165" y="342"/>
                  <a:pt x="165" y="342"/>
                  <a:pt x="165" y="342"/>
                </a:cubicBezTo>
                <a:cubicBezTo>
                  <a:pt x="185" y="358"/>
                  <a:pt x="214" y="355"/>
                  <a:pt x="230" y="335"/>
                </a:cubicBezTo>
                <a:cubicBezTo>
                  <a:pt x="342" y="194"/>
                  <a:pt x="342" y="194"/>
                  <a:pt x="342" y="194"/>
                </a:cubicBezTo>
                <a:cubicBezTo>
                  <a:pt x="358" y="174"/>
                  <a:pt x="355" y="144"/>
                  <a:pt x="335" y="128"/>
                </a:cubicBezTo>
                <a:close/>
                <a:moveTo>
                  <a:pt x="99" y="179"/>
                </a:moveTo>
                <a:cubicBezTo>
                  <a:pt x="93" y="188"/>
                  <a:pt x="81" y="189"/>
                  <a:pt x="72" y="182"/>
                </a:cubicBezTo>
                <a:cubicBezTo>
                  <a:pt x="64" y="176"/>
                  <a:pt x="62" y="164"/>
                  <a:pt x="69" y="155"/>
                </a:cubicBezTo>
                <a:cubicBezTo>
                  <a:pt x="131" y="78"/>
                  <a:pt x="131" y="78"/>
                  <a:pt x="131" y="78"/>
                </a:cubicBezTo>
                <a:cubicBezTo>
                  <a:pt x="137" y="69"/>
                  <a:pt x="149" y="68"/>
                  <a:pt x="158" y="74"/>
                </a:cubicBezTo>
                <a:cubicBezTo>
                  <a:pt x="166" y="81"/>
                  <a:pt x="168" y="93"/>
                  <a:pt x="161" y="102"/>
                </a:cubicBezTo>
                <a:lnTo>
                  <a:pt x="99" y="179"/>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23">
            <a:extLst>
              <a:ext uri="{FF2B5EF4-FFF2-40B4-BE49-F238E27FC236}">
                <a16:creationId xmlns:a16="http://schemas.microsoft.com/office/drawing/2014/main" id="{95D2B135-7ACE-401B-8571-D0AB2CD48BB5}"/>
              </a:ext>
            </a:extLst>
          </p:cNvPr>
          <p:cNvSpPr>
            <a:spLocks/>
          </p:cNvSpPr>
          <p:nvPr/>
        </p:nvSpPr>
        <p:spPr bwMode="auto">
          <a:xfrm>
            <a:off x="10041680" y="3537147"/>
            <a:ext cx="506072" cy="458031"/>
          </a:xfrm>
          <a:custGeom>
            <a:avLst/>
            <a:gdLst>
              <a:gd name="T0" fmla="*/ 491 w 491"/>
              <a:gd name="T1" fmla="*/ 316 h 446"/>
              <a:gd name="T2" fmla="*/ 93 w 491"/>
              <a:gd name="T3" fmla="*/ 0 h 446"/>
              <a:gd name="T4" fmla="*/ 59 w 491"/>
              <a:gd name="T5" fmla="*/ 44 h 446"/>
              <a:gd name="T6" fmla="*/ 0 w 491"/>
              <a:gd name="T7" fmla="*/ 47 h 446"/>
              <a:gd name="T8" fmla="*/ 13 w 491"/>
              <a:gd name="T9" fmla="*/ 162 h 446"/>
              <a:gd name="T10" fmla="*/ 104 w 491"/>
              <a:gd name="T11" fmla="*/ 178 h 446"/>
              <a:gd name="T12" fmla="*/ 141 w 491"/>
              <a:gd name="T13" fmla="*/ 260 h 446"/>
              <a:gd name="T14" fmla="*/ 228 w 491"/>
              <a:gd name="T15" fmla="*/ 278 h 446"/>
              <a:gd name="T16" fmla="*/ 264 w 491"/>
              <a:gd name="T17" fmla="*/ 352 h 446"/>
              <a:gd name="T18" fmla="*/ 343 w 491"/>
              <a:gd name="T19" fmla="*/ 371 h 446"/>
              <a:gd name="T20" fmla="*/ 380 w 491"/>
              <a:gd name="T21" fmla="*/ 446 h 446"/>
              <a:gd name="T22" fmla="*/ 488 w 491"/>
              <a:gd name="T23" fmla="*/ 433 h 446"/>
              <a:gd name="T24" fmla="*/ 491 w 491"/>
              <a:gd name="T25" fmla="*/ 316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1" h="446">
                <a:moveTo>
                  <a:pt x="491" y="316"/>
                </a:moveTo>
                <a:lnTo>
                  <a:pt x="93" y="0"/>
                </a:lnTo>
                <a:lnTo>
                  <a:pt x="59" y="44"/>
                </a:lnTo>
                <a:lnTo>
                  <a:pt x="0" y="47"/>
                </a:lnTo>
                <a:lnTo>
                  <a:pt x="13" y="162"/>
                </a:lnTo>
                <a:lnTo>
                  <a:pt x="104" y="178"/>
                </a:lnTo>
                <a:lnTo>
                  <a:pt x="141" y="260"/>
                </a:lnTo>
                <a:lnTo>
                  <a:pt x="228" y="278"/>
                </a:lnTo>
                <a:lnTo>
                  <a:pt x="264" y="352"/>
                </a:lnTo>
                <a:lnTo>
                  <a:pt x="343" y="371"/>
                </a:lnTo>
                <a:lnTo>
                  <a:pt x="380" y="446"/>
                </a:lnTo>
                <a:lnTo>
                  <a:pt x="488" y="433"/>
                </a:lnTo>
                <a:lnTo>
                  <a:pt x="491" y="3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24">
            <a:extLst>
              <a:ext uri="{FF2B5EF4-FFF2-40B4-BE49-F238E27FC236}">
                <a16:creationId xmlns:a16="http://schemas.microsoft.com/office/drawing/2014/main" id="{7ABD24DC-AFE5-416D-8A7C-D6CD72F94D64}"/>
              </a:ext>
            </a:extLst>
          </p:cNvPr>
          <p:cNvSpPr>
            <a:spLocks/>
          </p:cNvSpPr>
          <p:nvPr/>
        </p:nvSpPr>
        <p:spPr bwMode="auto">
          <a:xfrm>
            <a:off x="10041680" y="3585415"/>
            <a:ext cx="502980" cy="409764"/>
          </a:xfrm>
          <a:custGeom>
            <a:avLst/>
            <a:gdLst>
              <a:gd name="T0" fmla="*/ 488 w 488"/>
              <a:gd name="T1" fmla="*/ 386 h 399"/>
              <a:gd name="T2" fmla="*/ 3 w 488"/>
              <a:gd name="T3" fmla="*/ 0 h 399"/>
              <a:gd name="T4" fmla="*/ 0 w 488"/>
              <a:gd name="T5" fmla="*/ 0 h 399"/>
              <a:gd name="T6" fmla="*/ 13 w 488"/>
              <a:gd name="T7" fmla="*/ 115 h 399"/>
              <a:gd name="T8" fmla="*/ 104 w 488"/>
              <a:gd name="T9" fmla="*/ 131 h 399"/>
              <a:gd name="T10" fmla="*/ 141 w 488"/>
              <a:gd name="T11" fmla="*/ 213 h 399"/>
              <a:gd name="T12" fmla="*/ 228 w 488"/>
              <a:gd name="T13" fmla="*/ 231 h 399"/>
              <a:gd name="T14" fmla="*/ 264 w 488"/>
              <a:gd name="T15" fmla="*/ 305 h 399"/>
              <a:gd name="T16" fmla="*/ 343 w 488"/>
              <a:gd name="T17" fmla="*/ 324 h 399"/>
              <a:gd name="T18" fmla="*/ 380 w 488"/>
              <a:gd name="T19" fmla="*/ 399 h 399"/>
              <a:gd name="T20" fmla="*/ 488 w 488"/>
              <a:gd name="T21" fmla="*/ 386 h 399"/>
              <a:gd name="T22" fmla="*/ 488 w 488"/>
              <a:gd name="T23" fmla="*/ 38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8" h="399">
                <a:moveTo>
                  <a:pt x="488" y="386"/>
                </a:moveTo>
                <a:lnTo>
                  <a:pt x="3" y="0"/>
                </a:lnTo>
                <a:lnTo>
                  <a:pt x="0" y="0"/>
                </a:lnTo>
                <a:lnTo>
                  <a:pt x="13" y="115"/>
                </a:lnTo>
                <a:lnTo>
                  <a:pt x="104" y="131"/>
                </a:lnTo>
                <a:lnTo>
                  <a:pt x="141" y="213"/>
                </a:lnTo>
                <a:lnTo>
                  <a:pt x="228" y="231"/>
                </a:lnTo>
                <a:lnTo>
                  <a:pt x="264" y="305"/>
                </a:lnTo>
                <a:lnTo>
                  <a:pt x="343" y="324"/>
                </a:lnTo>
                <a:lnTo>
                  <a:pt x="380" y="399"/>
                </a:lnTo>
                <a:lnTo>
                  <a:pt x="488" y="386"/>
                </a:lnTo>
                <a:lnTo>
                  <a:pt x="488" y="386"/>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25">
            <a:extLst>
              <a:ext uri="{FF2B5EF4-FFF2-40B4-BE49-F238E27FC236}">
                <a16:creationId xmlns:a16="http://schemas.microsoft.com/office/drawing/2014/main" id="{2DCCDF0E-C740-4B22-B642-16378ACA48CB}"/>
              </a:ext>
            </a:extLst>
          </p:cNvPr>
          <p:cNvSpPr>
            <a:spLocks/>
          </p:cNvSpPr>
          <p:nvPr/>
        </p:nvSpPr>
        <p:spPr bwMode="auto">
          <a:xfrm>
            <a:off x="10145780" y="3592604"/>
            <a:ext cx="379296" cy="328632"/>
          </a:xfrm>
          <a:custGeom>
            <a:avLst/>
            <a:gdLst>
              <a:gd name="T0" fmla="*/ 366 w 368"/>
              <a:gd name="T1" fmla="*/ 320 h 320"/>
              <a:gd name="T2" fmla="*/ 0 w 368"/>
              <a:gd name="T3" fmla="*/ 30 h 320"/>
              <a:gd name="T4" fmla="*/ 24 w 368"/>
              <a:gd name="T5" fmla="*/ 0 h 320"/>
              <a:gd name="T6" fmla="*/ 368 w 368"/>
              <a:gd name="T7" fmla="*/ 273 h 320"/>
              <a:gd name="T8" fmla="*/ 366 w 368"/>
              <a:gd name="T9" fmla="*/ 320 h 320"/>
            </a:gdLst>
            <a:ahLst/>
            <a:cxnLst>
              <a:cxn ang="0">
                <a:pos x="T0" y="T1"/>
              </a:cxn>
              <a:cxn ang="0">
                <a:pos x="T2" y="T3"/>
              </a:cxn>
              <a:cxn ang="0">
                <a:pos x="T4" y="T5"/>
              </a:cxn>
              <a:cxn ang="0">
                <a:pos x="T6" y="T7"/>
              </a:cxn>
              <a:cxn ang="0">
                <a:pos x="T8" y="T9"/>
              </a:cxn>
            </a:cxnLst>
            <a:rect l="0" t="0" r="r" b="b"/>
            <a:pathLst>
              <a:path w="368" h="320">
                <a:moveTo>
                  <a:pt x="366" y="320"/>
                </a:moveTo>
                <a:lnTo>
                  <a:pt x="0" y="30"/>
                </a:lnTo>
                <a:lnTo>
                  <a:pt x="24" y="0"/>
                </a:lnTo>
                <a:lnTo>
                  <a:pt x="368" y="273"/>
                </a:lnTo>
                <a:lnTo>
                  <a:pt x="366" y="32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26">
            <a:extLst>
              <a:ext uri="{FF2B5EF4-FFF2-40B4-BE49-F238E27FC236}">
                <a16:creationId xmlns:a16="http://schemas.microsoft.com/office/drawing/2014/main" id="{281AA75D-CF8F-480A-94C3-0508521497D3}"/>
              </a:ext>
            </a:extLst>
          </p:cNvPr>
          <p:cNvSpPr>
            <a:spLocks/>
          </p:cNvSpPr>
          <p:nvPr/>
        </p:nvSpPr>
        <p:spPr bwMode="auto">
          <a:xfrm>
            <a:off x="10055078" y="3559741"/>
            <a:ext cx="135022" cy="149938"/>
          </a:xfrm>
          <a:custGeom>
            <a:avLst/>
            <a:gdLst>
              <a:gd name="T0" fmla="*/ 107 w 131"/>
              <a:gd name="T1" fmla="*/ 0 h 146"/>
              <a:gd name="T2" fmla="*/ 0 w 131"/>
              <a:gd name="T3" fmla="*/ 137 h 146"/>
              <a:gd name="T4" fmla="*/ 0 w 131"/>
              <a:gd name="T5" fmla="*/ 140 h 146"/>
              <a:gd name="T6" fmla="*/ 31 w 131"/>
              <a:gd name="T7" fmla="*/ 146 h 146"/>
              <a:gd name="T8" fmla="*/ 131 w 131"/>
              <a:gd name="T9" fmla="*/ 19 h 146"/>
              <a:gd name="T10" fmla="*/ 107 w 131"/>
              <a:gd name="T11" fmla="*/ 0 h 146"/>
            </a:gdLst>
            <a:ahLst/>
            <a:cxnLst>
              <a:cxn ang="0">
                <a:pos x="T0" y="T1"/>
              </a:cxn>
              <a:cxn ang="0">
                <a:pos x="T2" y="T3"/>
              </a:cxn>
              <a:cxn ang="0">
                <a:pos x="T4" y="T5"/>
              </a:cxn>
              <a:cxn ang="0">
                <a:pos x="T6" y="T7"/>
              </a:cxn>
              <a:cxn ang="0">
                <a:pos x="T8" y="T9"/>
              </a:cxn>
              <a:cxn ang="0">
                <a:pos x="T10" y="T11"/>
              </a:cxn>
            </a:cxnLst>
            <a:rect l="0" t="0" r="r" b="b"/>
            <a:pathLst>
              <a:path w="131" h="146">
                <a:moveTo>
                  <a:pt x="107" y="0"/>
                </a:moveTo>
                <a:lnTo>
                  <a:pt x="0" y="137"/>
                </a:lnTo>
                <a:lnTo>
                  <a:pt x="0" y="140"/>
                </a:lnTo>
                <a:lnTo>
                  <a:pt x="31" y="146"/>
                </a:lnTo>
                <a:lnTo>
                  <a:pt x="131" y="19"/>
                </a:lnTo>
                <a:lnTo>
                  <a:pt x="107"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27">
            <a:extLst>
              <a:ext uri="{FF2B5EF4-FFF2-40B4-BE49-F238E27FC236}">
                <a16:creationId xmlns:a16="http://schemas.microsoft.com/office/drawing/2014/main" id="{98836D7E-71DC-4D9A-B4B8-1DC87C6BF7DF}"/>
              </a:ext>
            </a:extLst>
          </p:cNvPr>
          <p:cNvSpPr>
            <a:spLocks noEditPoints="1"/>
          </p:cNvSpPr>
          <p:nvPr/>
        </p:nvSpPr>
        <p:spPr bwMode="auto">
          <a:xfrm>
            <a:off x="9639708" y="3206461"/>
            <a:ext cx="584405" cy="583322"/>
          </a:xfrm>
          <a:custGeom>
            <a:avLst/>
            <a:gdLst>
              <a:gd name="T0" fmla="*/ 335 w 358"/>
              <a:gd name="T1" fmla="*/ 128 h 358"/>
              <a:gd name="T2" fmla="*/ 193 w 358"/>
              <a:gd name="T3" fmla="*/ 16 h 358"/>
              <a:gd name="T4" fmla="*/ 128 w 358"/>
              <a:gd name="T5" fmla="*/ 23 h 358"/>
              <a:gd name="T6" fmla="*/ 16 w 358"/>
              <a:gd name="T7" fmla="*/ 165 h 358"/>
              <a:gd name="T8" fmla="*/ 24 w 358"/>
              <a:gd name="T9" fmla="*/ 230 h 358"/>
              <a:gd name="T10" fmla="*/ 165 w 358"/>
              <a:gd name="T11" fmla="*/ 342 h 358"/>
              <a:gd name="T12" fmla="*/ 230 w 358"/>
              <a:gd name="T13" fmla="*/ 334 h 358"/>
              <a:gd name="T14" fmla="*/ 342 w 358"/>
              <a:gd name="T15" fmla="*/ 193 h 358"/>
              <a:gd name="T16" fmla="*/ 335 w 358"/>
              <a:gd name="T17" fmla="*/ 128 h 358"/>
              <a:gd name="T18" fmla="*/ 99 w 358"/>
              <a:gd name="T19" fmla="*/ 179 h 358"/>
              <a:gd name="T20" fmla="*/ 72 w 358"/>
              <a:gd name="T21" fmla="*/ 182 h 358"/>
              <a:gd name="T22" fmla="*/ 69 w 358"/>
              <a:gd name="T23" fmla="*/ 155 h 358"/>
              <a:gd name="T24" fmla="*/ 130 w 358"/>
              <a:gd name="T25" fmla="*/ 77 h 358"/>
              <a:gd name="T26" fmla="*/ 158 w 358"/>
              <a:gd name="T27" fmla="*/ 74 h 358"/>
              <a:gd name="T28" fmla="*/ 161 w 358"/>
              <a:gd name="T29" fmla="*/ 101 h 358"/>
              <a:gd name="T30" fmla="*/ 99 w 358"/>
              <a:gd name="T31" fmla="*/ 179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8" h="358">
                <a:moveTo>
                  <a:pt x="335" y="128"/>
                </a:moveTo>
                <a:cubicBezTo>
                  <a:pt x="193" y="16"/>
                  <a:pt x="193" y="16"/>
                  <a:pt x="193" y="16"/>
                </a:cubicBezTo>
                <a:cubicBezTo>
                  <a:pt x="173" y="0"/>
                  <a:pt x="144" y="3"/>
                  <a:pt x="128" y="23"/>
                </a:cubicBezTo>
                <a:cubicBezTo>
                  <a:pt x="16" y="165"/>
                  <a:pt x="16" y="165"/>
                  <a:pt x="16" y="165"/>
                </a:cubicBezTo>
                <a:cubicBezTo>
                  <a:pt x="0" y="185"/>
                  <a:pt x="3" y="214"/>
                  <a:pt x="24" y="230"/>
                </a:cubicBezTo>
                <a:cubicBezTo>
                  <a:pt x="165" y="342"/>
                  <a:pt x="165" y="342"/>
                  <a:pt x="165" y="342"/>
                </a:cubicBezTo>
                <a:cubicBezTo>
                  <a:pt x="185" y="358"/>
                  <a:pt x="214" y="355"/>
                  <a:pt x="230" y="334"/>
                </a:cubicBezTo>
                <a:cubicBezTo>
                  <a:pt x="342" y="193"/>
                  <a:pt x="342" y="193"/>
                  <a:pt x="342" y="193"/>
                </a:cubicBezTo>
                <a:cubicBezTo>
                  <a:pt x="358" y="173"/>
                  <a:pt x="355" y="144"/>
                  <a:pt x="335" y="128"/>
                </a:cubicBezTo>
                <a:close/>
                <a:moveTo>
                  <a:pt x="99" y="179"/>
                </a:moveTo>
                <a:cubicBezTo>
                  <a:pt x="93" y="187"/>
                  <a:pt x="80" y="189"/>
                  <a:pt x="72" y="182"/>
                </a:cubicBezTo>
                <a:cubicBezTo>
                  <a:pt x="64" y="175"/>
                  <a:pt x="62" y="163"/>
                  <a:pt x="69" y="155"/>
                </a:cubicBezTo>
                <a:cubicBezTo>
                  <a:pt x="130" y="77"/>
                  <a:pt x="130" y="77"/>
                  <a:pt x="130" y="77"/>
                </a:cubicBezTo>
                <a:cubicBezTo>
                  <a:pt x="137" y="69"/>
                  <a:pt x="149" y="67"/>
                  <a:pt x="158" y="74"/>
                </a:cubicBezTo>
                <a:cubicBezTo>
                  <a:pt x="166" y="81"/>
                  <a:pt x="167" y="93"/>
                  <a:pt x="161" y="101"/>
                </a:cubicBezTo>
                <a:lnTo>
                  <a:pt x="99" y="179"/>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28">
            <a:extLst>
              <a:ext uri="{FF2B5EF4-FFF2-40B4-BE49-F238E27FC236}">
                <a16:creationId xmlns:a16="http://schemas.microsoft.com/office/drawing/2014/main" id="{39557908-C077-4194-ADCF-96067AA3DBFF}"/>
              </a:ext>
            </a:extLst>
          </p:cNvPr>
          <p:cNvSpPr>
            <a:spLocks/>
          </p:cNvSpPr>
          <p:nvPr/>
        </p:nvSpPr>
        <p:spPr bwMode="auto">
          <a:xfrm>
            <a:off x="9772668" y="3318401"/>
            <a:ext cx="412279" cy="432357"/>
          </a:xfrm>
          <a:custGeom>
            <a:avLst/>
            <a:gdLst>
              <a:gd name="T0" fmla="*/ 109 w 253"/>
              <a:gd name="T1" fmla="*/ 262 h 265"/>
              <a:gd name="T2" fmla="*/ 4 w 253"/>
              <a:gd name="T3" fmla="*/ 179 h 265"/>
              <a:gd name="T4" fmla="*/ 3 w 253"/>
              <a:gd name="T5" fmla="*/ 167 h 265"/>
              <a:gd name="T6" fmla="*/ 132 w 253"/>
              <a:gd name="T7" fmla="*/ 4 h 265"/>
              <a:gd name="T8" fmla="*/ 144 w 253"/>
              <a:gd name="T9" fmla="*/ 3 h 265"/>
              <a:gd name="T10" fmla="*/ 249 w 253"/>
              <a:gd name="T11" fmla="*/ 86 h 265"/>
              <a:gd name="T12" fmla="*/ 250 w 253"/>
              <a:gd name="T13" fmla="*/ 98 h 265"/>
              <a:gd name="T14" fmla="*/ 121 w 253"/>
              <a:gd name="T15" fmla="*/ 261 h 265"/>
              <a:gd name="T16" fmla="*/ 109 w 253"/>
              <a:gd name="T17" fmla="*/ 26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65">
                <a:moveTo>
                  <a:pt x="109" y="262"/>
                </a:moveTo>
                <a:cubicBezTo>
                  <a:pt x="4" y="179"/>
                  <a:pt x="4" y="179"/>
                  <a:pt x="4" y="179"/>
                </a:cubicBezTo>
                <a:cubicBezTo>
                  <a:pt x="0" y="176"/>
                  <a:pt x="0" y="171"/>
                  <a:pt x="3" y="167"/>
                </a:cubicBezTo>
                <a:cubicBezTo>
                  <a:pt x="132" y="4"/>
                  <a:pt x="132" y="4"/>
                  <a:pt x="132" y="4"/>
                </a:cubicBezTo>
                <a:cubicBezTo>
                  <a:pt x="135" y="0"/>
                  <a:pt x="140" y="0"/>
                  <a:pt x="144" y="3"/>
                </a:cubicBezTo>
                <a:cubicBezTo>
                  <a:pt x="249" y="86"/>
                  <a:pt x="249" y="86"/>
                  <a:pt x="249" y="86"/>
                </a:cubicBezTo>
                <a:cubicBezTo>
                  <a:pt x="252" y="89"/>
                  <a:pt x="253" y="94"/>
                  <a:pt x="250" y="98"/>
                </a:cubicBezTo>
                <a:cubicBezTo>
                  <a:pt x="121" y="261"/>
                  <a:pt x="121" y="261"/>
                  <a:pt x="121" y="261"/>
                </a:cubicBezTo>
                <a:cubicBezTo>
                  <a:pt x="118" y="264"/>
                  <a:pt x="113" y="265"/>
                  <a:pt x="109" y="26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29">
            <a:extLst>
              <a:ext uri="{FF2B5EF4-FFF2-40B4-BE49-F238E27FC236}">
                <a16:creationId xmlns:a16="http://schemas.microsoft.com/office/drawing/2014/main" id="{B92E39F8-8AA3-4481-940C-345787D635C7}"/>
              </a:ext>
            </a:extLst>
          </p:cNvPr>
          <p:cNvSpPr>
            <a:spLocks/>
          </p:cNvSpPr>
          <p:nvPr/>
        </p:nvSpPr>
        <p:spPr bwMode="auto">
          <a:xfrm>
            <a:off x="9784006" y="3326617"/>
            <a:ext cx="389603" cy="282419"/>
          </a:xfrm>
          <a:custGeom>
            <a:avLst/>
            <a:gdLst>
              <a:gd name="T0" fmla="*/ 7 w 239"/>
              <a:gd name="T1" fmla="*/ 165 h 173"/>
              <a:gd name="T2" fmla="*/ 113 w 239"/>
              <a:gd name="T3" fmla="*/ 32 h 173"/>
              <a:gd name="T4" fmla="*/ 152 w 239"/>
              <a:gd name="T5" fmla="*/ 28 h 173"/>
              <a:gd name="T6" fmla="*/ 227 w 239"/>
              <a:gd name="T7" fmla="*/ 87 h 173"/>
              <a:gd name="T8" fmla="*/ 236 w 239"/>
              <a:gd name="T9" fmla="*/ 100 h 173"/>
              <a:gd name="T10" fmla="*/ 227 w 239"/>
              <a:gd name="T11" fmla="*/ 69 h 173"/>
              <a:gd name="T12" fmla="*/ 152 w 239"/>
              <a:gd name="T13" fmla="*/ 9 h 173"/>
              <a:gd name="T14" fmla="*/ 113 w 239"/>
              <a:gd name="T15" fmla="*/ 14 h 173"/>
              <a:gd name="T16" fmla="*/ 7 w 239"/>
              <a:gd name="T17" fmla="*/ 147 h 173"/>
              <a:gd name="T18" fmla="*/ 3 w 239"/>
              <a:gd name="T19" fmla="*/ 173 h 173"/>
              <a:gd name="T20" fmla="*/ 7 w 239"/>
              <a:gd name="T21" fmla="*/ 16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173">
                <a:moveTo>
                  <a:pt x="7" y="165"/>
                </a:moveTo>
                <a:cubicBezTo>
                  <a:pt x="113" y="32"/>
                  <a:pt x="113" y="32"/>
                  <a:pt x="113" y="32"/>
                </a:cubicBezTo>
                <a:cubicBezTo>
                  <a:pt x="123" y="20"/>
                  <a:pt x="140" y="18"/>
                  <a:pt x="152" y="28"/>
                </a:cubicBezTo>
                <a:cubicBezTo>
                  <a:pt x="227" y="87"/>
                  <a:pt x="227" y="87"/>
                  <a:pt x="227" y="87"/>
                </a:cubicBezTo>
                <a:cubicBezTo>
                  <a:pt x="231" y="91"/>
                  <a:pt x="234" y="95"/>
                  <a:pt x="236" y="100"/>
                </a:cubicBezTo>
                <a:cubicBezTo>
                  <a:pt x="239" y="89"/>
                  <a:pt x="236" y="77"/>
                  <a:pt x="227" y="69"/>
                </a:cubicBezTo>
                <a:cubicBezTo>
                  <a:pt x="152" y="9"/>
                  <a:pt x="152" y="9"/>
                  <a:pt x="152" y="9"/>
                </a:cubicBezTo>
                <a:cubicBezTo>
                  <a:pt x="140" y="0"/>
                  <a:pt x="123" y="2"/>
                  <a:pt x="113" y="14"/>
                </a:cubicBezTo>
                <a:cubicBezTo>
                  <a:pt x="7" y="147"/>
                  <a:pt x="7" y="147"/>
                  <a:pt x="7" y="147"/>
                </a:cubicBezTo>
                <a:cubicBezTo>
                  <a:pt x="1" y="155"/>
                  <a:pt x="0" y="165"/>
                  <a:pt x="3" y="173"/>
                </a:cubicBezTo>
                <a:cubicBezTo>
                  <a:pt x="4" y="171"/>
                  <a:pt x="5" y="168"/>
                  <a:pt x="7" y="165"/>
                </a:cubicBez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Title 1">
            <a:extLst>
              <a:ext uri="{FF2B5EF4-FFF2-40B4-BE49-F238E27FC236}">
                <a16:creationId xmlns:a16="http://schemas.microsoft.com/office/drawing/2014/main" id="{0212C37C-D4A8-4A5C-B9C2-D98B88D09411}"/>
              </a:ext>
            </a:extLst>
          </p:cNvPr>
          <p:cNvSpPr txBox="1">
            <a:spLocks/>
          </p:cNvSpPr>
          <p:nvPr/>
        </p:nvSpPr>
        <p:spPr>
          <a:xfrm>
            <a:off x="6405120" y="4804735"/>
            <a:ext cx="2053440" cy="461665"/>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dirty="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Intelligent</a:t>
            </a:r>
          </a:p>
        </p:txBody>
      </p:sp>
      <p:sp>
        <p:nvSpPr>
          <p:cNvPr id="39" name="Oval 9">
            <a:extLst>
              <a:ext uri="{FF2B5EF4-FFF2-40B4-BE49-F238E27FC236}">
                <a16:creationId xmlns:a16="http://schemas.microsoft.com/office/drawing/2014/main" id="{D9A87EDF-4352-49CF-9CC8-82CE0F1E0AEB}"/>
              </a:ext>
            </a:extLst>
          </p:cNvPr>
          <p:cNvSpPr>
            <a:spLocks noChangeArrowheads="1"/>
          </p:cNvSpPr>
          <p:nvPr/>
        </p:nvSpPr>
        <p:spPr bwMode="auto">
          <a:xfrm>
            <a:off x="6578423" y="27854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40" name="Freeform 10">
            <a:extLst>
              <a:ext uri="{FF2B5EF4-FFF2-40B4-BE49-F238E27FC236}">
                <a16:creationId xmlns:a16="http://schemas.microsoft.com/office/drawing/2014/main" id="{A6F1B36E-66DA-48A6-A336-F12A8A6F2EED}"/>
              </a:ext>
            </a:extLst>
          </p:cNvPr>
          <p:cNvSpPr>
            <a:spLocks/>
          </p:cNvSpPr>
          <p:nvPr/>
        </p:nvSpPr>
        <p:spPr bwMode="auto">
          <a:xfrm>
            <a:off x="7379274" y="4034204"/>
            <a:ext cx="104101" cy="30809"/>
          </a:xfrm>
          <a:custGeom>
            <a:avLst/>
            <a:gdLst>
              <a:gd name="T0" fmla="*/ 0 w 64"/>
              <a:gd name="T1" fmla="*/ 0 h 19"/>
              <a:gd name="T2" fmla="*/ 32 w 64"/>
              <a:gd name="T3" fmla="*/ 19 h 19"/>
              <a:gd name="T4" fmla="*/ 64 w 64"/>
              <a:gd name="T5" fmla="*/ 0 h 19"/>
              <a:gd name="T6" fmla="*/ 0 w 64"/>
              <a:gd name="T7" fmla="*/ 0 h 19"/>
            </a:gdLst>
            <a:ahLst/>
            <a:cxnLst>
              <a:cxn ang="0">
                <a:pos x="T0" y="T1"/>
              </a:cxn>
              <a:cxn ang="0">
                <a:pos x="T2" y="T3"/>
              </a:cxn>
              <a:cxn ang="0">
                <a:pos x="T4" y="T5"/>
              </a:cxn>
              <a:cxn ang="0">
                <a:pos x="T6" y="T7"/>
              </a:cxn>
            </a:cxnLst>
            <a:rect l="0" t="0" r="r" b="b"/>
            <a:pathLst>
              <a:path w="64" h="19">
                <a:moveTo>
                  <a:pt x="0" y="0"/>
                </a:moveTo>
                <a:cubicBezTo>
                  <a:pt x="0" y="0"/>
                  <a:pt x="2" y="19"/>
                  <a:pt x="32" y="19"/>
                </a:cubicBezTo>
                <a:cubicBezTo>
                  <a:pt x="61" y="19"/>
                  <a:pt x="64" y="0"/>
                  <a:pt x="64" y="0"/>
                </a:cubicBezTo>
                <a:lnTo>
                  <a:pt x="0" y="0"/>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1">
            <a:extLst>
              <a:ext uri="{FF2B5EF4-FFF2-40B4-BE49-F238E27FC236}">
                <a16:creationId xmlns:a16="http://schemas.microsoft.com/office/drawing/2014/main" id="{60E241F9-CCC5-4111-9623-60BB8EE2E324}"/>
              </a:ext>
            </a:extLst>
          </p:cNvPr>
          <p:cNvSpPr>
            <a:spLocks/>
          </p:cNvSpPr>
          <p:nvPr/>
        </p:nvSpPr>
        <p:spPr bwMode="auto">
          <a:xfrm>
            <a:off x="7314340" y="3828809"/>
            <a:ext cx="234999" cy="205395"/>
          </a:xfrm>
          <a:custGeom>
            <a:avLst/>
            <a:gdLst>
              <a:gd name="T0" fmla="*/ 72 w 144"/>
              <a:gd name="T1" fmla="*/ 0 h 126"/>
              <a:gd name="T2" fmla="*/ 72 w 144"/>
              <a:gd name="T3" fmla="*/ 0 h 126"/>
              <a:gd name="T4" fmla="*/ 0 w 144"/>
              <a:gd name="T5" fmla="*/ 0 h 126"/>
              <a:gd name="T6" fmla="*/ 0 w 144"/>
              <a:gd name="T7" fmla="*/ 101 h 126"/>
              <a:gd name="T8" fmla="*/ 40 w 144"/>
              <a:gd name="T9" fmla="*/ 126 h 126"/>
              <a:gd name="T10" fmla="*/ 72 w 144"/>
              <a:gd name="T11" fmla="*/ 126 h 126"/>
              <a:gd name="T12" fmla="*/ 72 w 144"/>
              <a:gd name="T13" fmla="*/ 126 h 126"/>
              <a:gd name="T14" fmla="*/ 103 w 144"/>
              <a:gd name="T15" fmla="*/ 126 h 126"/>
              <a:gd name="T16" fmla="*/ 144 w 144"/>
              <a:gd name="T17" fmla="*/ 101 h 126"/>
              <a:gd name="T18" fmla="*/ 144 w 144"/>
              <a:gd name="T19" fmla="*/ 0 h 126"/>
              <a:gd name="T20" fmla="*/ 72 w 144"/>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2">
            <a:extLst>
              <a:ext uri="{FF2B5EF4-FFF2-40B4-BE49-F238E27FC236}">
                <a16:creationId xmlns:a16="http://schemas.microsoft.com/office/drawing/2014/main" id="{07B980D2-5FC7-42D6-A26C-2D474F7C7F29}"/>
              </a:ext>
            </a:extLst>
          </p:cNvPr>
          <p:cNvSpPr>
            <a:spLocks/>
          </p:cNvSpPr>
          <p:nvPr/>
        </p:nvSpPr>
        <p:spPr bwMode="auto">
          <a:xfrm>
            <a:off x="7147367" y="3204407"/>
            <a:ext cx="565853" cy="629537"/>
          </a:xfrm>
          <a:custGeom>
            <a:avLst/>
            <a:gdLst>
              <a:gd name="T0" fmla="*/ 323 w 347"/>
              <a:gd name="T1" fmla="*/ 88 h 386"/>
              <a:gd name="T2" fmla="*/ 174 w 347"/>
              <a:gd name="T3" fmla="*/ 0 h 386"/>
              <a:gd name="T4" fmla="*/ 25 w 347"/>
              <a:gd name="T5" fmla="*/ 88 h 386"/>
              <a:gd name="T6" fmla="*/ 5 w 347"/>
              <a:gd name="T7" fmla="*/ 194 h 386"/>
              <a:gd name="T8" fmla="*/ 60 w 347"/>
              <a:gd name="T9" fmla="*/ 296 h 386"/>
              <a:gd name="T10" fmla="*/ 83 w 347"/>
              <a:gd name="T11" fmla="*/ 367 h 386"/>
              <a:gd name="T12" fmla="*/ 102 w 347"/>
              <a:gd name="T13" fmla="*/ 384 h 386"/>
              <a:gd name="T14" fmla="*/ 174 w 347"/>
              <a:gd name="T15" fmla="*/ 384 h 386"/>
              <a:gd name="T16" fmla="*/ 246 w 347"/>
              <a:gd name="T17" fmla="*/ 384 h 386"/>
              <a:gd name="T18" fmla="*/ 265 w 347"/>
              <a:gd name="T19" fmla="*/ 367 h 386"/>
              <a:gd name="T20" fmla="*/ 288 w 347"/>
              <a:gd name="T21" fmla="*/ 296 h 386"/>
              <a:gd name="T22" fmla="*/ 343 w 347"/>
              <a:gd name="T23" fmla="*/ 194 h 386"/>
              <a:gd name="T24" fmla="*/ 323 w 347"/>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13">
            <a:extLst>
              <a:ext uri="{FF2B5EF4-FFF2-40B4-BE49-F238E27FC236}">
                <a16:creationId xmlns:a16="http://schemas.microsoft.com/office/drawing/2014/main" id="{9209EC68-211E-4C13-A40D-8035AE02ED8A}"/>
              </a:ext>
            </a:extLst>
          </p:cNvPr>
          <p:cNvSpPr>
            <a:spLocks/>
          </p:cNvSpPr>
          <p:nvPr/>
        </p:nvSpPr>
        <p:spPr bwMode="auto">
          <a:xfrm>
            <a:off x="7404010" y="3204407"/>
            <a:ext cx="309209" cy="629537"/>
          </a:xfrm>
          <a:custGeom>
            <a:avLst/>
            <a:gdLst>
              <a:gd name="T0" fmla="*/ 166 w 190"/>
              <a:gd name="T1" fmla="*/ 88 h 386"/>
              <a:gd name="T2" fmla="*/ 17 w 190"/>
              <a:gd name="T3" fmla="*/ 0 h 386"/>
              <a:gd name="T4" fmla="*/ 0 w 190"/>
              <a:gd name="T5" fmla="*/ 0 h 386"/>
              <a:gd name="T6" fmla="*/ 133 w 190"/>
              <a:gd name="T7" fmla="*/ 88 h 386"/>
              <a:gd name="T8" fmla="*/ 153 w 190"/>
              <a:gd name="T9" fmla="*/ 194 h 386"/>
              <a:gd name="T10" fmla="*/ 98 w 190"/>
              <a:gd name="T11" fmla="*/ 296 h 386"/>
              <a:gd name="T12" fmla="*/ 75 w 190"/>
              <a:gd name="T13" fmla="*/ 367 h 386"/>
              <a:gd name="T14" fmla="*/ 58 w 190"/>
              <a:gd name="T15" fmla="*/ 384 h 386"/>
              <a:gd name="T16" fmla="*/ 89 w 190"/>
              <a:gd name="T17" fmla="*/ 384 h 386"/>
              <a:gd name="T18" fmla="*/ 108 w 190"/>
              <a:gd name="T19" fmla="*/ 367 h 386"/>
              <a:gd name="T20" fmla="*/ 131 w 190"/>
              <a:gd name="T21" fmla="*/ 296 h 386"/>
              <a:gd name="T22" fmla="*/ 186 w 190"/>
              <a:gd name="T23" fmla="*/ 194 h 386"/>
              <a:gd name="T24" fmla="*/ 166 w 190"/>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14">
            <a:extLst>
              <a:ext uri="{FF2B5EF4-FFF2-40B4-BE49-F238E27FC236}">
                <a16:creationId xmlns:a16="http://schemas.microsoft.com/office/drawing/2014/main" id="{4DB79C76-898C-4673-8182-673E2B134D6A}"/>
              </a:ext>
            </a:extLst>
          </p:cNvPr>
          <p:cNvSpPr>
            <a:spLocks/>
          </p:cNvSpPr>
          <p:nvPr/>
        </p:nvSpPr>
        <p:spPr bwMode="auto">
          <a:xfrm>
            <a:off x="7295788" y="3851402"/>
            <a:ext cx="269012" cy="63673"/>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3" name="Freeform 15">
            <a:extLst>
              <a:ext uri="{FF2B5EF4-FFF2-40B4-BE49-F238E27FC236}">
                <a16:creationId xmlns:a16="http://schemas.microsoft.com/office/drawing/2014/main" id="{F8FEF469-B1B6-40EE-9F81-073DB2B00544}"/>
              </a:ext>
            </a:extLst>
          </p:cNvPr>
          <p:cNvSpPr>
            <a:spLocks/>
          </p:cNvSpPr>
          <p:nvPr/>
        </p:nvSpPr>
        <p:spPr bwMode="auto">
          <a:xfrm>
            <a:off x="7295788" y="3890427"/>
            <a:ext cx="269012" cy="63673"/>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4" name="Freeform 16">
            <a:extLst>
              <a:ext uri="{FF2B5EF4-FFF2-40B4-BE49-F238E27FC236}">
                <a16:creationId xmlns:a16="http://schemas.microsoft.com/office/drawing/2014/main" id="{E09E089C-2F6B-4FDD-ACD9-5AA73DC2E5F2}"/>
              </a:ext>
            </a:extLst>
          </p:cNvPr>
          <p:cNvSpPr>
            <a:spLocks/>
          </p:cNvSpPr>
          <p:nvPr/>
        </p:nvSpPr>
        <p:spPr bwMode="auto">
          <a:xfrm>
            <a:off x="7295788" y="3931506"/>
            <a:ext cx="269012" cy="63673"/>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5" name="Freeform 17">
            <a:extLst>
              <a:ext uri="{FF2B5EF4-FFF2-40B4-BE49-F238E27FC236}">
                <a16:creationId xmlns:a16="http://schemas.microsoft.com/office/drawing/2014/main" id="{8901144A-E108-41B4-B29C-D1B541638DAF}"/>
              </a:ext>
            </a:extLst>
          </p:cNvPr>
          <p:cNvSpPr>
            <a:spLocks noEditPoints="1"/>
          </p:cNvSpPr>
          <p:nvPr/>
        </p:nvSpPr>
        <p:spPr bwMode="auto">
          <a:xfrm>
            <a:off x="7287542" y="3496068"/>
            <a:ext cx="285503" cy="334794"/>
          </a:xfrm>
          <a:custGeom>
            <a:avLst/>
            <a:gdLst>
              <a:gd name="T0" fmla="*/ 114 w 175"/>
              <a:gd name="T1" fmla="*/ 205 h 205"/>
              <a:gd name="T2" fmla="*/ 100 w 175"/>
              <a:gd name="T3" fmla="*/ 205 h 205"/>
              <a:gd name="T4" fmla="*/ 100 w 175"/>
              <a:gd name="T5" fmla="*/ 75 h 205"/>
              <a:gd name="T6" fmla="*/ 76 w 175"/>
              <a:gd name="T7" fmla="*/ 75 h 205"/>
              <a:gd name="T8" fmla="*/ 76 w 175"/>
              <a:gd name="T9" fmla="*/ 205 h 205"/>
              <a:gd name="T10" fmla="*/ 61 w 175"/>
              <a:gd name="T11" fmla="*/ 205 h 205"/>
              <a:gd name="T12" fmla="*/ 61 w 175"/>
              <a:gd name="T13" fmla="*/ 75 h 205"/>
              <a:gd name="T14" fmla="*/ 38 w 175"/>
              <a:gd name="T15" fmla="*/ 75 h 205"/>
              <a:gd name="T16" fmla="*/ 0 w 175"/>
              <a:gd name="T17" fmla="*/ 37 h 205"/>
              <a:gd name="T18" fmla="*/ 38 w 175"/>
              <a:gd name="T19" fmla="*/ 0 h 205"/>
              <a:gd name="T20" fmla="*/ 76 w 175"/>
              <a:gd name="T21" fmla="*/ 37 h 205"/>
              <a:gd name="T22" fmla="*/ 76 w 175"/>
              <a:gd name="T23" fmla="*/ 61 h 205"/>
              <a:gd name="T24" fmla="*/ 100 w 175"/>
              <a:gd name="T25" fmla="*/ 61 h 205"/>
              <a:gd name="T26" fmla="*/ 100 w 175"/>
              <a:gd name="T27" fmla="*/ 37 h 205"/>
              <a:gd name="T28" fmla="*/ 137 w 175"/>
              <a:gd name="T29" fmla="*/ 0 h 205"/>
              <a:gd name="T30" fmla="*/ 175 w 175"/>
              <a:gd name="T31" fmla="*/ 37 h 205"/>
              <a:gd name="T32" fmla="*/ 137 w 175"/>
              <a:gd name="T33" fmla="*/ 75 h 205"/>
              <a:gd name="T34" fmla="*/ 114 w 175"/>
              <a:gd name="T35" fmla="*/ 75 h 205"/>
              <a:gd name="T36" fmla="*/ 114 w 175"/>
              <a:gd name="T37" fmla="*/ 205 h 205"/>
              <a:gd name="T38" fmla="*/ 114 w 175"/>
              <a:gd name="T39" fmla="*/ 61 h 205"/>
              <a:gd name="T40" fmla="*/ 137 w 175"/>
              <a:gd name="T41" fmla="*/ 61 h 205"/>
              <a:gd name="T42" fmla="*/ 161 w 175"/>
              <a:gd name="T43" fmla="*/ 37 h 205"/>
              <a:gd name="T44" fmla="*/ 137 w 175"/>
              <a:gd name="T45" fmla="*/ 14 h 205"/>
              <a:gd name="T46" fmla="*/ 114 w 175"/>
              <a:gd name="T47" fmla="*/ 37 h 205"/>
              <a:gd name="T48" fmla="*/ 114 w 175"/>
              <a:gd name="T49" fmla="*/ 61 h 205"/>
              <a:gd name="T50" fmla="*/ 38 w 175"/>
              <a:gd name="T51" fmla="*/ 14 h 205"/>
              <a:gd name="T52" fmla="*/ 15 w 175"/>
              <a:gd name="T53" fmla="*/ 37 h 205"/>
              <a:gd name="T54" fmla="*/ 38 w 175"/>
              <a:gd name="T55" fmla="*/ 61 h 205"/>
              <a:gd name="T56" fmla="*/ 61 w 175"/>
              <a:gd name="T57" fmla="*/ 61 h 205"/>
              <a:gd name="T58" fmla="*/ 61 w 175"/>
              <a:gd name="T59" fmla="*/ 37 h 205"/>
              <a:gd name="T60" fmla="*/ 38 w 175"/>
              <a:gd name="T61" fmla="*/ 1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18">
            <a:extLst>
              <a:ext uri="{FF2B5EF4-FFF2-40B4-BE49-F238E27FC236}">
                <a16:creationId xmlns:a16="http://schemas.microsoft.com/office/drawing/2014/main" id="{9EFE82A5-CCAE-4445-B172-715A0E9BC59F}"/>
              </a:ext>
            </a:extLst>
          </p:cNvPr>
          <p:cNvSpPr>
            <a:spLocks/>
          </p:cNvSpPr>
          <p:nvPr/>
        </p:nvSpPr>
        <p:spPr bwMode="auto">
          <a:xfrm>
            <a:off x="7338046" y="3934587"/>
            <a:ext cx="80394" cy="41079"/>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19">
            <a:extLst>
              <a:ext uri="{FF2B5EF4-FFF2-40B4-BE49-F238E27FC236}">
                <a16:creationId xmlns:a16="http://schemas.microsoft.com/office/drawing/2014/main" id="{D30C1511-95A6-4961-A453-7AB146F4AE1D}"/>
              </a:ext>
            </a:extLst>
          </p:cNvPr>
          <p:cNvSpPr>
            <a:spLocks/>
          </p:cNvSpPr>
          <p:nvPr/>
        </p:nvSpPr>
        <p:spPr bwMode="auto">
          <a:xfrm>
            <a:off x="7338046" y="3854483"/>
            <a:ext cx="80394" cy="41079"/>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20">
            <a:extLst>
              <a:ext uri="{FF2B5EF4-FFF2-40B4-BE49-F238E27FC236}">
                <a16:creationId xmlns:a16="http://schemas.microsoft.com/office/drawing/2014/main" id="{D4E1650C-7E87-49F5-AA10-B998A0D99F3F}"/>
              </a:ext>
            </a:extLst>
          </p:cNvPr>
          <p:cNvSpPr>
            <a:spLocks/>
          </p:cNvSpPr>
          <p:nvPr/>
        </p:nvSpPr>
        <p:spPr bwMode="auto">
          <a:xfrm>
            <a:off x="7338046" y="3895562"/>
            <a:ext cx="80394" cy="41079"/>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Title 1">
            <a:extLst>
              <a:ext uri="{FF2B5EF4-FFF2-40B4-BE49-F238E27FC236}">
                <a16:creationId xmlns:a16="http://schemas.microsoft.com/office/drawing/2014/main" id="{F47D8937-4F28-407A-9D84-76B99C047C53}"/>
              </a:ext>
            </a:extLst>
          </p:cNvPr>
          <p:cNvSpPr txBox="1">
            <a:spLocks/>
          </p:cNvSpPr>
          <p:nvPr/>
        </p:nvSpPr>
        <p:spPr>
          <a:xfrm>
            <a:off x="3733440" y="4804735"/>
            <a:ext cx="2053440" cy="461665"/>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dirty="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Hybrid</a:t>
            </a:r>
          </a:p>
        </p:txBody>
      </p:sp>
      <p:sp>
        <p:nvSpPr>
          <p:cNvPr id="60" name="Oval 5">
            <a:extLst>
              <a:ext uri="{FF2B5EF4-FFF2-40B4-BE49-F238E27FC236}">
                <a16:creationId xmlns:a16="http://schemas.microsoft.com/office/drawing/2014/main" id="{5F547659-8A0D-48EB-AEBE-F82228EE1A8F}"/>
              </a:ext>
            </a:extLst>
          </p:cNvPr>
          <p:cNvSpPr>
            <a:spLocks noChangeArrowheads="1"/>
          </p:cNvSpPr>
          <p:nvPr/>
        </p:nvSpPr>
        <p:spPr bwMode="auto">
          <a:xfrm>
            <a:off x="3906743" y="27854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61" name="Freeform 6">
            <a:extLst>
              <a:ext uri="{FF2B5EF4-FFF2-40B4-BE49-F238E27FC236}">
                <a16:creationId xmlns:a16="http://schemas.microsoft.com/office/drawing/2014/main" id="{D8A93906-45DE-4546-9E0F-BA7EF7903208}"/>
              </a:ext>
            </a:extLst>
          </p:cNvPr>
          <p:cNvSpPr>
            <a:spLocks/>
          </p:cNvSpPr>
          <p:nvPr/>
        </p:nvSpPr>
        <p:spPr bwMode="auto">
          <a:xfrm>
            <a:off x="4760675" y="3440612"/>
            <a:ext cx="606714" cy="388197"/>
          </a:xfrm>
          <a:custGeom>
            <a:avLst/>
            <a:gdLst>
              <a:gd name="T0" fmla="*/ 68 w 372"/>
              <a:gd name="T1" fmla="*/ 238 h 238"/>
              <a:gd name="T2" fmla="*/ 68 w 372"/>
              <a:gd name="T3" fmla="*/ 238 h 238"/>
              <a:gd name="T4" fmla="*/ 0 w 372"/>
              <a:gd name="T5" fmla="*/ 166 h 238"/>
              <a:gd name="T6" fmla="*/ 71 w 372"/>
              <a:gd name="T7" fmla="*/ 94 h 238"/>
              <a:gd name="T8" fmla="*/ 71 w 372"/>
              <a:gd name="T9" fmla="*/ 94 h 238"/>
              <a:gd name="T10" fmla="*/ 173 w 372"/>
              <a:gd name="T11" fmla="*/ 0 h 238"/>
              <a:gd name="T12" fmla="*/ 260 w 372"/>
              <a:gd name="T13" fmla="*/ 50 h 238"/>
              <a:gd name="T14" fmla="*/ 279 w 372"/>
              <a:gd name="T15" fmla="*/ 48 h 238"/>
              <a:gd name="T16" fmla="*/ 372 w 372"/>
              <a:gd name="T17" fmla="*/ 143 h 238"/>
              <a:gd name="T18" fmla="*/ 279 w 372"/>
              <a:gd name="T19" fmla="*/ 238 h 238"/>
              <a:gd name="T20" fmla="*/ 68 w 372"/>
              <a:gd name="T21"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238">
                <a:moveTo>
                  <a:pt x="68" y="238"/>
                </a:moveTo>
                <a:cubicBezTo>
                  <a:pt x="68" y="238"/>
                  <a:pt x="68" y="238"/>
                  <a:pt x="68" y="238"/>
                </a:cubicBezTo>
                <a:cubicBezTo>
                  <a:pt x="30" y="237"/>
                  <a:pt x="0" y="205"/>
                  <a:pt x="0" y="166"/>
                </a:cubicBezTo>
                <a:cubicBezTo>
                  <a:pt x="0" y="126"/>
                  <a:pt x="31" y="94"/>
                  <a:pt x="71" y="94"/>
                </a:cubicBezTo>
                <a:cubicBezTo>
                  <a:pt x="71" y="94"/>
                  <a:pt x="71" y="94"/>
                  <a:pt x="71" y="94"/>
                </a:cubicBezTo>
                <a:cubicBezTo>
                  <a:pt x="76" y="41"/>
                  <a:pt x="120" y="0"/>
                  <a:pt x="173" y="0"/>
                </a:cubicBezTo>
                <a:cubicBezTo>
                  <a:pt x="210" y="0"/>
                  <a:pt x="241" y="20"/>
                  <a:pt x="260" y="50"/>
                </a:cubicBezTo>
                <a:cubicBezTo>
                  <a:pt x="266" y="48"/>
                  <a:pt x="273" y="48"/>
                  <a:pt x="279" y="48"/>
                </a:cubicBezTo>
                <a:cubicBezTo>
                  <a:pt x="330" y="48"/>
                  <a:pt x="372" y="90"/>
                  <a:pt x="372" y="143"/>
                </a:cubicBezTo>
                <a:cubicBezTo>
                  <a:pt x="372" y="196"/>
                  <a:pt x="330" y="238"/>
                  <a:pt x="279" y="238"/>
                </a:cubicBezTo>
                <a:lnTo>
                  <a:pt x="68" y="23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2" name="Freeform 7">
            <a:extLst>
              <a:ext uri="{FF2B5EF4-FFF2-40B4-BE49-F238E27FC236}">
                <a16:creationId xmlns:a16="http://schemas.microsoft.com/office/drawing/2014/main" id="{A681BE15-6392-4366-9FF4-23093D6B021A}"/>
              </a:ext>
            </a:extLst>
          </p:cNvPr>
          <p:cNvSpPr>
            <a:spLocks/>
          </p:cNvSpPr>
          <p:nvPr/>
        </p:nvSpPr>
        <p:spPr bwMode="auto">
          <a:xfrm>
            <a:off x="4274480" y="3356400"/>
            <a:ext cx="887924" cy="564837"/>
          </a:xfrm>
          <a:custGeom>
            <a:avLst/>
            <a:gdLst>
              <a:gd name="T0" fmla="*/ 444 w 544"/>
              <a:gd name="T1" fmla="*/ 347 h 347"/>
              <a:gd name="T2" fmla="*/ 444 w 544"/>
              <a:gd name="T3" fmla="*/ 347 h 347"/>
              <a:gd name="T4" fmla="*/ 544 w 544"/>
              <a:gd name="T5" fmla="*/ 243 h 347"/>
              <a:gd name="T6" fmla="*/ 440 w 544"/>
              <a:gd name="T7" fmla="*/ 136 h 347"/>
              <a:gd name="T8" fmla="*/ 440 w 544"/>
              <a:gd name="T9" fmla="*/ 136 h 347"/>
              <a:gd name="T10" fmla="*/ 291 w 544"/>
              <a:gd name="T11" fmla="*/ 0 h 347"/>
              <a:gd name="T12" fmla="*/ 165 w 544"/>
              <a:gd name="T13" fmla="*/ 72 h 347"/>
              <a:gd name="T14" fmla="*/ 136 w 544"/>
              <a:gd name="T15" fmla="*/ 70 h 347"/>
              <a:gd name="T16" fmla="*/ 0 w 544"/>
              <a:gd name="T17" fmla="*/ 209 h 347"/>
              <a:gd name="T18" fmla="*/ 136 w 544"/>
              <a:gd name="T19" fmla="*/ 347 h 347"/>
              <a:gd name="T20" fmla="*/ 444 w 544"/>
              <a:gd name="T21"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4" h="347">
                <a:moveTo>
                  <a:pt x="444" y="347"/>
                </a:moveTo>
                <a:cubicBezTo>
                  <a:pt x="444" y="347"/>
                  <a:pt x="444" y="347"/>
                  <a:pt x="444" y="347"/>
                </a:cubicBezTo>
                <a:cubicBezTo>
                  <a:pt x="500" y="345"/>
                  <a:pt x="544" y="299"/>
                  <a:pt x="544" y="243"/>
                </a:cubicBezTo>
                <a:cubicBezTo>
                  <a:pt x="544" y="183"/>
                  <a:pt x="498" y="136"/>
                  <a:pt x="440" y="136"/>
                </a:cubicBezTo>
                <a:cubicBezTo>
                  <a:pt x="440" y="136"/>
                  <a:pt x="440" y="136"/>
                  <a:pt x="440" y="136"/>
                </a:cubicBezTo>
                <a:cubicBezTo>
                  <a:pt x="432" y="59"/>
                  <a:pt x="368" y="0"/>
                  <a:pt x="291" y="0"/>
                </a:cubicBezTo>
                <a:cubicBezTo>
                  <a:pt x="237" y="0"/>
                  <a:pt x="191" y="29"/>
                  <a:pt x="165" y="72"/>
                </a:cubicBezTo>
                <a:cubicBezTo>
                  <a:pt x="155" y="70"/>
                  <a:pt x="146" y="70"/>
                  <a:pt x="136" y="70"/>
                </a:cubicBezTo>
                <a:cubicBezTo>
                  <a:pt x="62" y="70"/>
                  <a:pt x="0" y="132"/>
                  <a:pt x="0" y="209"/>
                </a:cubicBezTo>
                <a:cubicBezTo>
                  <a:pt x="0" y="286"/>
                  <a:pt x="62" y="347"/>
                  <a:pt x="136" y="347"/>
                </a:cubicBezTo>
                <a:lnTo>
                  <a:pt x="444" y="3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3" name="Freeform 8">
            <a:extLst>
              <a:ext uri="{FF2B5EF4-FFF2-40B4-BE49-F238E27FC236}">
                <a16:creationId xmlns:a16="http://schemas.microsoft.com/office/drawing/2014/main" id="{2CBFF3AD-5C71-4102-A3A5-BD4AD5EF3905}"/>
              </a:ext>
            </a:extLst>
          </p:cNvPr>
          <p:cNvSpPr>
            <a:spLocks/>
          </p:cNvSpPr>
          <p:nvPr/>
        </p:nvSpPr>
        <p:spPr bwMode="auto">
          <a:xfrm>
            <a:off x="4712261" y="3593631"/>
            <a:ext cx="489285" cy="327606"/>
          </a:xfrm>
          <a:custGeom>
            <a:avLst/>
            <a:gdLst>
              <a:gd name="T0" fmla="*/ 0 w 300"/>
              <a:gd name="T1" fmla="*/ 201 h 201"/>
              <a:gd name="T2" fmla="*/ 176 w 300"/>
              <a:gd name="T3" fmla="*/ 201 h 201"/>
              <a:gd name="T4" fmla="*/ 276 w 300"/>
              <a:gd name="T5" fmla="*/ 97 h 201"/>
              <a:gd name="T6" fmla="*/ 216 w 300"/>
              <a:gd name="T7" fmla="*/ 0 h 201"/>
              <a:gd name="T8" fmla="*/ 0 w 300"/>
              <a:gd name="T9" fmla="*/ 201 h 201"/>
            </a:gdLst>
            <a:ahLst/>
            <a:cxnLst>
              <a:cxn ang="0">
                <a:pos x="T0" y="T1"/>
              </a:cxn>
              <a:cxn ang="0">
                <a:pos x="T2" y="T3"/>
              </a:cxn>
              <a:cxn ang="0">
                <a:pos x="T4" y="T5"/>
              </a:cxn>
              <a:cxn ang="0">
                <a:pos x="T6" y="T7"/>
              </a:cxn>
              <a:cxn ang="0">
                <a:pos x="T8" y="T9"/>
              </a:cxn>
            </a:cxnLst>
            <a:rect l="0" t="0" r="r" b="b"/>
            <a:pathLst>
              <a:path w="300" h="201">
                <a:moveTo>
                  <a:pt x="0" y="201"/>
                </a:moveTo>
                <a:cubicBezTo>
                  <a:pt x="176" y="201"/>
                  <a:pt x="176" y="201"/>
                  <a:pt x="176" y="201"/>
                </a:cubicBezTo>
                <a:cubicBezTo>
                  <a:pt x="232" y="199"/>
                  <a:pt x="276" y="153"/>
                  <a:pt x="276" y="97"/>
                </a:cubicBezTo>
                <a:cubicBezTo>
                  <a:pt x="276" y="53"/>
                  <a:pt x="252" y="17"/>
                  <a:pt x="216" y="0"/>
                </a:cubicBezTo>
                <a:cubicBezTo>
                  <a:pt x="300" y="184"/>
                  <a:pt x="63" y="200"/>
                  <a:pt x="0" y="201"/>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4" name="Title 1">
            <a:extLst>
              <a:ext uri="{FF2B5EF4-FFF2-40B4-BE49-F238E27FC236}">
                <a16:creationId xmlns:a16="http://schemas.microsoft.com/office/drawing/2014/main" id="{EBD87E3C-ABAC-45CC-AF7A-EAFFC8DDC3F5}"/>
              </a:ext>
            </a:extLst>
          </p:cNvPr>
          <p:cNvSpPr txBox="1">
            <a:spLocks/>
          </p:cNvSpPr>
          <p:nvPr/>
        </p:nvSpPr>
        <p:spPr>
          <a:xfrm>
            <a:off x="1061760" y="4804735"/>
            <a:ext cx="2053440" cy="461665"/>
          </a:xfrm>
          <a:prstGeom prst="rect">
            <a:avLst/>
          </a:prstGeom>
        </p:spPr>
        <p:txBody>
          <a:bodyPr>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2400" b="1" i="0" u="none" strike="noStrike" kern="1200" cap="none" spc="0" normalizeH="0" baseline="0" noProof="0" dirty="0">
                <a:ln w="3175">
                  <a:noFill/>
                </a:ln>
                <a:gradFill>
                  <a:gsLst>
                    <a:gs pos="32743">
                      <a:srgbClr val="353535"/>
                    </a:gs>
                    <a:gs pos="65000">
                      <a:srgbClr val="353535"/>
                    </a:gs>
                  </a:gsLst>
                  <a:lin ang="5400000" scaled="0"/>
                </a:gradFill>
                <a:effectLst/>
                <a:uLnTx/>
                <a:uFillTx/>
                <a:latin typeface="Segoe UI" panose="020B0502040204020203" pitchFamily="34" charset="0"/>
                <a:ea typeface="+mn-ea"/>
                <a:cs typeface="Segoe UI" pitchFamily="34" charset="0"/>
              </a:rPr>
              <a:t>Productive</a:t>
            </a:r>
          </a:p>
        </p:txBody>
      </p:sp>
      <p:sp>
        <p:nvSpPr>
          <p:cNvPr id="65" name="Oval 30">
            <a:extLst>
              <a:ext uri="{FF2B5EF4-FFF2-40B4-BE49-F238E27FC236}">
                <a16:creationId xmlns:a16="http://schemas.microsoft.com/office/drawing/2014/main" id="{603C85D7-0DAC-427D-91D5-A08D6CC954D8}"/>
              </a:ext>
            </a:extLst>
          </p:cNvPr>
          <p:cNvSpPr>
            <a:spLocks noChangeArrowheads="1"/>
          </p:cNvSpPr>
          <p:nvPr/>
        </p:nvSpPr>
        <p:spPr bwMode="auto">
          <a:xfrm>
            <a:off x="1235063" y="2785401"/>
            <a:ext cx="1706833" cy="1706834"/>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66" name="Oval 31">
            <a:extLst>
              <a:ext uri="{FF2B5EF4-FFF2-40B4-BE49-F238E27FC236}">
                <a16:creationId xmlns:a16="http://schemas.microsoft.com/office/drawing/2014/main" id="{7E97CCEA-25E3-4FDF-9E4D-ED30407DAC4D}"/>
              </a:ext>
            </a:extLst>
          </p:cNvPr>
          <p:cNvSpPr>
            <a:spLocks noChangeArrowheads="1"/>
          </p:cNvSpPr>
          <p:nvPr/>
        </p:nvSpPr>
        <p:spPr bwMode="auto">
          <a:xfrm>
            <a:off x="1650962" y="3199272"/>
            <a:ext cx="875035" cy="8770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Freeform 32">
            <a:extLst>
              <a:ext uri="{FF2B5EF4-FFF2-40B4-BE49-F238E27FC236}">
                <a16:creationId xmlns:a16="http://schemas.microsoft.com/office/drawing/2014/main" id="{3EB01927-DB30-476C-A8B2-3CAE42C8C374}"/>
              </a:ext>
            </a:extLst>
          </p:cNvPr>
          <p:cNvSpPr>
            <a:spLocks/>
          </p:cNvSpPr>
          <p:nvPr/>
        </p:nvSpPr>
        <p:spPr bwMode="auto">
          <a:xfrm>
            <a:off x="1692140" y="3241378"/>
            <a:ext cx="793709" cy="678831"/>
          </a:xfrm>
          <a:custGeom>
            <a:avLst/>
            <a:gdLst>
              <a:gd name="T0" fmla="*/ 71 w 487"/>
              <a:gd name="T1" fmla="*/ 416 h 416"/>
              <a:gd name="T2" fmla="*/ 243 w 487"/>
              <a:gd name="T3" fmla="*/ 243 h 416"/>
              <a:gd name="T4" fmla="*/ 416 w 487"/>
              <a:gd name="T5" fmla="*/ 416 h 416"/>
              <a:gd name="T6" fmla="*/ 487 w 487"/>
              <a:gd name="T7" fmla="*/ 243 h 416"/>
              <a:gd name="T8" fmla="*/ 243 w 487"/>
              <a:gd name="T9" fmla="*/ 0 h 416"/>
              <a:gd name="T10" fmla="*/ 0 w 487"/>
              <a:gd name="T11" fmla="*/ 243 h 416"/>
              <a:gd name="T12" fmla="*/ 71 w 487"/>
              <a:gd name="T13" fmla="*/ 416 h 416"/>
            </a:gdLst>
            <a:ahLst/>
            <a:cxnLst>
              <a:cxn ang="0">
                <a:pos x="T0" y="T1"/>
              </a:cxn>
              <a:cxn ang="0">
                <a:pos x="T2" y="T3"/>
              </a:cxn>
              <a:cxn ang="0">
                <a:pos x="T4" y="T5"/>
              </a:cxn>
              <a:cxn ang="0">
                <a:pos x="T6" y="T7"/>
              </a:cxn>
              <a:cxn ang="0">
                <a:pos x="T8" y="T9"/>
              </a:cxn>
              <a:cxn ang="0">
                <a:pos x="T10" y="T11"/>
              </a:cxn>
              <a:cxn ang="0">
                <a:pos x="T12" y="T13"/>
              </a:cxn>
            </a:cxnLst>
            <a:rect l="0" t="0"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Freeform 33">
            <a:extLst>
              <a:ext uri="{FF2B5EF4-FFF2-40B4-BE49-F238E27FC236}">
                <a16:creationId xmlns:a16="http://schemas.microsoft.com/office/drawing/2014/main" id="{269C429E-E78D-48D9-9C38-061F4B5EEA2F}"/>
              </a:ext>
            </a:extLst>
          </p:cNvPr>
          <p:cNvSpPr>
            <a:spLocks/>
          </p:cNvSpPr>
          <p:nvPr/>
        </p:nvSpPr>
        <p:spPr bwMode="auto">
          <a:xfrm>
            <a:off x="1692140" y="3241378"/>
            <a:ext cx="680469" cy="678831"/>
          </a:xfrm>
          <a:custGeom>
            <a:avLst/>
            <a:gdLst>
              <a:gd name="T0" fmla="*/ 243 w 418"/>
              <a:gd name="T1" fmla="*/ 243 h 416"/>
              <a:gd name="T2" fmla="*/ 71 w 418"/>
              <a:gd name="T3" fmla="*/ 416 h 416"/>
              <a:gd name="T4" fmla="*/ 0 w 418"/>
              <a:gd name="T5" fmla="*/ 243 h 416"/>
              <a:gd name="T6" fmla="*/ 243 w 418"/>
              <a:gd name="T7" fmla="*/ 0 h 416"/>
              <a:gd name="T8" fmla="*/ 418 w 418"/>
              <a:gd name="T9" fmla="*/ 73 h 416"/>
              <a:gd name="T10" fmla="*/ 243 w 418"/>
              <a:gd name="T11" fmla="*/ 243 h 416"/>
            </a:gdLst>
            <a:ahLst/>
            <a:cxnLst>
              <a:cxn ang="0">
                <a:pos x="T0" y="T1"/>
              </a:cxn>
              <a:cxn ang="0">
                <a:pos x="T2" y="T3"/>
              </a:cxn>
              <a:cxn ang="0">
                <a:pos x="T4" y="T5"/>
              </a:cxn>
              <a:cxn ang="0">
                <a:pos x="T6" y="T7"/>
              </a:cxn>
              <a:cxn ang="0">
                <a:pos x="T8" y="T9"/>
              </a:cxn>
              <a:cxn ang="0">
                <a:pos x="T10" y="T11"/>
              </a:cxn>
            </a:cxnLst>
            <a:rect l="0" t="0"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Oval 34">
            <a:extLst>
              <a:ext uri="{FF2B5EF4-FFF2-40B4-BE49-F238E27FC236}">
                <a16:creationId xmlns:a16="http://schemas.microsoft.com/office/drawing/2014/main" id="{B8CEB717-3F25-4114-8EC2-594F51D1E487}"/>
              </a:ext>
            </a:extLst>
          </p:cNvPr>
          <p:cNvSpPr>
            <a:spLocks noChangeArrowheads="1"/>
          </p:cNvSpPr>
          <p:nvPr/>
        </p:nvSpPr>
        <p:spPr bwMode="auto">
          <a:xfrm>
            <a:off x="1880530" y="3431369"/>
            <a:ext cx="415899" cy="41387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Freeform 35">
            <a:extLst>
              <a:ext uri="{FF2B5EF4-FFF2-40B4-BE49-F238E27FC236}">
                <a16:creationId xmlns:a16="http://schemas.microsoft.com/office/drawing/2014/main" id="{537C2542-5469-4E14-9A07-80248F91F687}"/>
              </a:ext>
            </a:extLst>
          </p:cNvPr>
          <p:cNvSpPr>
            <a:spLocks/>
          </p:cNvSpPr>
          <p:nvPr/>
        </p:nvSpPr>
        <p:spPr bwMode="auto">
          <a:xfrm>
            <a:off x="2040095" y="3264998"/>
            <a:ext cx="437518" cy="436465"/>
          </a:xfrm>
          <a:custGeom>
            <a:avLst/>
            <a:gdLst>
              <a:gd name="T0" fmla="*/ 266 w 268"/>
              <a:gd name="T1" fmla="*/ 21 h 268"/>
              <a:gd name="T2" fmla="*/ 247 w 268"/>
              <a:gd name="T3" fmla="*/ 2 h 268"/>
              <a:gd name="T4" fmla="*/ 239 w 268"/>
              <a:gd name="T5" fmla="*/ 2 h 268"/>
              <a:gd name="T6" fmla="*/ 3 w 268"/>
              <a:gd name="T7" fmla="*/ 238 h 268"/>
              <a:gd name="T8" fmla="*/ 3 w 268"/>
              <a:gd name="T9" fmla="*/ 247 h 268"/>
              <a:gd name="T10" fmla="*/ 21 w 268"/>
              <a:gd name="T11" fmla="*/ 266 h 268"/>
              <a:gd name="T12" fmla="*/ 30 w 268"/>
              <a:gd name="T13" fmla="*/ 266 h 268"/>
              <a:gd name="T14" fmla="*/ 266 w 268"/>
              <a:gd name="T15" fmla="*/ 30 h 268"/>
              <a:gd name="T16" fmla="*/ 266 w 268"/>
              <a:gd name="T17" fmla="*/ 2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1" name="Oval 36">
            <a:extLst>
              <a:ext uri="{FF2B5EF4-FFF2-40B4-BE49-F238E27FC236}">
                <a16:creationId xmlns:a16="http://schemas.microsoft.com/office/drawing/2014/main" id="{6CD0AECC-086F-4A40-B2BB-634C6D19F448}"/>
              </a:ext>
            </a:extLst>
          </p:cNvPr>
          <p:cNvSpPr>
            <a:spLocks noChangeArrowheads="1"/>
          </p:cNvSpPr>
          <p:nvPr/>
        </p:nvSpPr>
        <p:spPr bwMode="auto">
          <a:xfrm>
            <a:off x="1989652" y="3551525"/>
            <a:ext cx="212067" cy="211557"/>
          </a:xfrm>
          <a:prstGeom prst="ellips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37">
            <a:extLst>
              <a:ext uri="{FF2B5EF4-FFF2-40B4-BE49-F238E27FC236}">
                <a16:creationId xmlns:a16="http://schemas.microsoft.com/office/drawing/2014/main" id="{24D8FBF8-364C-4A6C-ACE7-81E9507FCFC7}"/>
              </a:ext>
            </a:extLst>
          </p:cNvPr>
          <p:cNvSpPr>
            <a:spLocks/>
          </p:cNvSpPr>
          <p:nvPr/>
        </p:nvSpPr>
        <p:spPr bwMode="auto">
          <a:xfrm>
            <a:off x="2220250" y="3343049"/>
            <a:ext cx="177066" cy="182802"/>
          </a:xfrm>
          <a:custGeom>
            <a:avLst/>
            <a:gdLst>
              <a:gd name="T0" fmla="*/ 26 w 109"/>
              <a:gd name="T1" fmla="*/ 112 h 112"/>
              <a:gd name="T2" fmla="*/ 109 w 109"/>
              <a:gd name="T3" fmla="*/ 28 h 112"/>
              <a:gd name="T4" fmla="*/ 83 w 109"/>
              <a:gd name="T5" fmla="*/ 0 h 112"/>
              <a:gd name="T6" fmla="*/ 0 w 109"/>
              <a:gd name="T7" fmla="*/ 83 h 112"/>
              <a:gd name="T8" fmla="*/ 26 w 109"/>
              <a:gd name="T9" fmla="*/ 112 h 112"/>
            </a:gdLst>
            <a:ahLst/>
            <a:cxnLst>
              <a:cxn ang="0">
                <a:pos x="T0" y="T1"/>
              </a:cxn>
              <a:cxn ang="0">
                <a:pos x="T2" y="T3"/>
              </a:cxn>
              <a:cxn ang="0">
                <a:pos x="T4" y="T5"/>
              </a:cxn>
              <a:cxn ang="0">
                <a:pos x="T6" y="T7"/>
              </a:cxn>
              <a:cxn ang="0">
                <a:pos x="T8" y="T9"/>
              </a:cxn>
            </a:cxnLst>
            <a:rect l="0" t="0"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38">
            <a:extLst>
              <a:ext uri="{FF2B5EF4-FFF2-40B4-BE49-F238E27FC236}">
                <a16:creationId xmlns:a16="http://schemas.microsoft.com/office/drawing/2014/main" id="{742DE329-4B02-4880-9D93-8F8FF44E0DEA}"/>
              </a:ext>
            </a:extLst>
          </p:cNvPr>
          <p:cNvSpPr>
            <a:spLocks/>
          </p:cNvSpPr>
          <p:nvPr/>
        </p:nvSpPr>
        <p:spPr bwMode="auto">
          <a:xfrm>
            <a:off x="2355108" y="3315321"/>
            <a:ext cx="72062" cy="72916"/>
          </a:xfrm>
          <a:custGeom>
            <a:avLst/>
            <a:gdLst>
              <a:gd name="T0" fmla="*/ 26 w 44"/>
              <a:gd name="T1" fmla="*/ 45 h 45"/>
              <a:gd name="T2" fmla="*/ 44 w 44"/>
              <a:gd name="T3" fmla="*/ 27 h 45"/>
              <a:gd name="T4" fmla="*/ 18 w 44"/>
              <a:gd name="T5" fmla="*/ 0 h 45"/>
              <a:gd name="T6" fmla="*/ 0 w 44"/>
              <a:gd name="T7" fmla="*/ 17 h 45"/>
              <a:gd name="T8" fmla="*/ 26 w 44"/>
              <a:gd name="T9" fmla="*/ 45 h 45"/>
            </a:gdLst>
            <a:ahLst/>
            <a:cxnLst>
              <a:cxn ang="0">
                <a:pos x="T0" y="T1"/>
              </a:cxn>
              <a:cxn ang="0">
                <a:pos x="T2" y="T3"/>
              </a:cxn>
              <a:cxn ang="0">
                <a:pos x="T4" y="T5"/>
              </a:cxn>
              <a:cxn ang="0">
                <a:pos x="T6" y="T7"/>
              </a:cxn>
              <a:cxn ang="0">
                <a:pos x="T8" y="T9"/>
              </a:cxn>
            </a:cxnLst>
            <a:rect l="0" t="0"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39">
            <a:extLst>
              <a:ext uri="{FF2B5EF4-FFF2-40B4-BE49-F238E27FC236}">
                <a16:creationId xmlns:a16="http://schemas.microsoft.com/office/drawing/2014/main" id="{86473B72-7B90-468D-B2E6-3472FA945EBE}"/>
              </a:ext>
            </a:extLst>
          </p:cNvPr>
          <p:cNvSpPr>
            <a:spLocks/>
          </p:cNvSpPr>
          <p:nvPr/>
        </p:nvSpPr>
        <p:spPr bwMode="auto">
          <a:xfrm>
            <a:off x="1983476" y="3256783"/>
            <a:ext cx="486932" cy="486787"/>
          </a:xfrm>
          <a:custGeom>
            <a:avLst/>
            <a:gdLst>
              <a:gd name="T0" fmla="*/ 291 w 299"/>
              <a:gd name="T1" fmla="*/ 8 h 299"/>
              <a:gd name="T2" fmla="*/ 291 w 299"/>
              <a:gd name="T3" fmla="*/ 8 h 299"/>
              <a:gd name="T4" fmla="*/ 264 w 299"/>
              <a:gd name="T5" fmla="*/ 8 h 299"/>
              <a:gd name="T6" fmla="*/ 95 w 299"/>
              <a:gd name="T7" fmla="*/ 177 h 299"/>
              <a:gd name="T8" fmla="*/ 64 w 299"/>
              <a:gd name="T9" fmla="*/ 169 h 299"/>
              <a:gd name="T10" fmla="*/ 0 w 299"/>
              <a:gd name="T11" fmla="*/ 234 h 299"/>
              <a:gd name="T12" fmla="*/ 64 w 299"/>
              <a:gd name="T13" fmla="*/ 299 h 299"/>
              <a:gd name="T14" fmla="*/ 129 w 299"/>
              <a:gd name="T15" fmla="*/ 234 h 299"/>
              <a:gd name="T16" fmla="*/ 122 w 299"/>
              <a:gd name="T17" fmla="*/ 204 h 299"/>
              <a:gd name="T18" fmla="*/ 291 w 299"/>
              <a:gd name="T19" fmla="*/ 35 h 299"/>
              <a:gd name="T20" fmla="*/ 291 w 299"/>
              <a:gd name="T2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Oval 74">
            <a:extLst>
              <a:ext uri="{FF2B5EF4-FFF2-40B4-BE49-F238E27FC236}">
                <a16:creationId xmlns:a16="http://schemas.microsoft.com/office/drawing/2014/main" id="{F18B1B83-B7BE-430B-8636-C569D7CF4E5E}"/>
              </a:ext>
            </a:extLst>
          </p:cNvPr>
          <p:cNvSpPr>
            <a:spLocks noChangeArrowheads="1"/>
          </p:cNvSpPr>
          <p:nvPr/>
        </p:nvSpPr>
        <p:spPr bwMode="auto">
          <a:xfrm>
            <a:off x="2048331" y="3598766"/>
            <a:ext cx="80297" cy="8010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41">
            <a:extLst>
              <a:ext uri="{FF2B5EF4-FFF2-40B4-BE49-F238E27FC236}">
                <a16:creationId xmlns:a16="http://schemas.microsoft.com/office/drawing/2014/main" id="{DC66DB89-9B90-4DB7-915F-07E49CF565A5}"/>
              </a:ext>
            </a:extLst>
          </p:cNvPr>
          <p:cNvSpPr>
            <a:spLocks/>
          </p:cNvSpPr>
          <p:nvPr/>
        </p:nvSpPr>
        <p:spPr bwMode="auto">
          <a:xfrm>
            <a:off x="2048331" y="3598766"/>
            <a:ext cx="78238" cy="63673"/>
          </a:xfrm>
          <a:custGeom>
            <a:avLst/>
            <a:gdLst>
              <a:gd name="T0" fmla="*/ 5 w 48"/>
              <a:gd name="T1" fmla="*/ 36 h 39"/>
              <a:gd name="T2" fmla="*/ 29 w 48"/>
              <a:gd name="T3" fmla="*/ 12 h 39"/>
              <a:gd name="T4" fmla="*/ 48 w 48"/>
              <a:gd name="T5" fmla="*/ 21 h 39"/>
              <a:gd name="T6" fmla="*/ 24 w 48"/>
              <a:gd name="T7" fmla="*/ 0 h 39"/>
              <a:gd name="T8" fmla="*/ 0 w 48"/>
              <a:gd name="T9" fmla="*/ 24 h 39"/>
              <a:gd name="T10" fmla="*/ 5 w 48"/>
              <a:gd name="T11" fmla="*/ 39 h 39"/>
              <a:gd name="T12" fmla="*/ 5 w 48"/>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783146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2FC7-30BC-6241-89B4-752B60A82595}"/>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2975435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FDEF2B-F09F-40CB-B283-0778F51B86AA}"/>
              </a:ext>
            </a:extLst>
          </p:cNvPr>
          <p:cNvSpPr>
            <a:spLocks noGrp="1"/>
          </p:cNvSpPr>
          <p:nvPr>
            <p:ph type="title"/>
          </p:nvPr>
        </p:nvSpPr>
        <p:spPr/>
        <p:txBody>
          <a:bodyPr/>
          <a:lstStyle/>
          <a:p>
            <a:pPr algn="ctr"/>
            <a:r>
              <a:rPr lang="en-US" dirty="0"/>
              <a:t>Azure Data + AI</a:t>
            </a:r>
          </a:p>
        </p:txBody>
      </p:sp>
      <p:sp>
        <p:nvSpPr>
          <p:cNvPr id="34" name="Title 2">
            <a:extLst>
              <a:ext uri="{FF2B5EF4-FFF2-40B4-BE49-F238E27FC236}">
                <a16:creationId xmlns:a16="http://schemas.microsoft.com/office/drawing/2014/main" id="{B431DC9F-347C-4BDF-82D9-2D3224971797}"/>
              </a:ext>
            </a:extLst>
          </p:cNvPr>
          <p:cNvSpPr txBox="1">
            <a:spLocks/>
          </p:cNvSpPr>
          <p:nvPr/>
        </p:nvSpPr>
        <p:spPr>
          <a:xfrm>
            <a:off x="3583900"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solidFill>
                  <a:srgbClr val="0070C0"/>
                </a:solidFill>
                <a:effectLst/>
                <a:uLnTx/>
                <a:uFillTx/>
                <a:latin typeface="Segoe UI Light" panose="020B0502040204020203" pitchFamily="34" charset="0"/>
                <a:ea typeface="+mn-ea"/>
                <a:cs typeface="Segoe UI Light" panose="020B0502040204020203" pitchFamily="34" charset="0"/>
              </a:rPr>
              <a:t>Data</a:t>
            </a:r>
          </a:p>
        </p:txBody>
      </p:sp>
      <p:sp>
        <p:nvSpPr>
          <p:cNvPr id="35" name="Title 2">
            <a:extLst>
              <a:ext uri="{FF2B5EF4-FFF2-40B4-BE49-F238E27FC236}">
                <a16:creationId xmlns:a16="http://schemas.microsoft.com/office/drawing/2014/main" id="{47BE8BD5-0003-4B8C-BC1E-5FA062A3BF8E}"/>
              </a:ext>
            </a:extLst>
          </p:cNvPr>
          <p:cNvSpPr txBox="1">
            <a:spLocks/>
          </p:cNvSpPr>
          <p:nvPr/>
        </p:nvSpPr>
        <p:spPr>
          <a:xfrm>
            <a:off x="7292114" y="1828845"/>
            <a:ext cx="126225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w="3175">
                  <a:noFill/>
                </a:ln>
                <a:solidFill>
                  <a:srgbClr val="0070C0"/>
                </a:solidFill>
                <a:effectLst/>
                <a:uLnTx/>
                <a:uFillTx/>
                <a:latin typeface="Segoe UI Light" panose="020B0502040204020203" pitchFamily="34" charset="0"/>
                <a:ea typeface="+mn-ea"/>
                <a:cs typeface="Segoe UI Light" panose="020B0502040204020203" pitchFamily="34" charset="0"/>
              </a:rPr>
              <a:t>AI</a:t>
            </a:r>
          </a:p>
        </p:txBody>
      </p:sp>
      <p:cxnSp>
        <p:nvCxnSpPr>
          <p:cNvPr id="131" name="Straight Connector 130">
            <a:extLst>
              <a:ext uri="{FF2B5EF4-FFF2-40B4-BE49-F238E27FC236}">
                <a16:creationId xmlns:a16="http://schemas.microsoft.com/office/drawing/2014/main" id="{2B88C1E3-F0F0-4C4A-B4B3-043C0DA59577}"/>
              </a:ext>
            </a:extLst>
          </p:cNvPr>
          <p:cNvCxnSpPr>
            <a:cxnSpLocks/>
          </p:cNvCxnSpPr>
          <p:nvPr/>
        </p:nvCxnSpPr>
        <p:spPr>
          <a:xfrm>
            <a:off x="3021044"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BB6857C-6137-4DA8-A5A4-7F6A6C269083}"/>
              </a:ext>
            </a:extLst>
          </p:cNvPr>
          <p:cNvCxnSpPr>
            <a:cxnSpLocks/>
          </p:cNvCxnSpPr>
          <p:nvPr/>
        </p:nvCxnSpPr>
        <p:spPr>
          <a:xfrm>
            <a:off x="6790247" y="2248221"/>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Plus Sign 6">
            <a:extLst>
              <a:ext uri="{FF2B5EF4-FFF2-40B4-BE49-F238E27FC236}">
                <a16:creationId xmlns:a16="http://schemas.microsoft.com/office/drawing/2014/main" id="{3BD16273-64C6-4750-B3D5-D8F3B2CDD9B1}"/>
              </a:ext>
            </a:extLst>
          </p:cNvPr>
          <p:cNvSpPr/>
          <p:nvPr/>
        </p:nvSpPr>
        <p:spPr bwMode="auto">
          <a:xfrm>
            <a:off x="5901295" y="1832152"/>
            <a:ext cx="389410" cy="366025"/>
          </a:xfrm>
          <a:prstGeom prst="mathPlus">
            <a:avLst>
              <a:gd name="adj1" fmla="val 101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493D0CC7-1C47-4B04-B5A3-BBCF5B6A10D5}"/>
              </a:ext>
            </a:extLst>
          </p:cNvPr>
          <p:cNvGrpSpPr/>
          <p:nvPr/>
        </p:nvGrpSpPr>
        <p:grpSpPr>
          <a:xfrm>
            <a:off x="2684603" y="2453080"/>
            <a:ext cx="3060853" cy="3467745"/>
            <a:chOff x="2684603" y="2648390"/>
            <a:chExt cx="3060853" cy="3467745"/>
          </a:xfrm>
        </p:grpSpPr>
        <p:sp>
          <p:nvSpPr>
            <p:cNvPr id="4" name="Rectangle 3">
              <a:extLst>
                <a:ext uri="{FF2B5EF4-FFF2-40B4-BE49-F238E27FC236}">
                  <a16:creationId xmlns:a16="http://schemas.microsoft.com/office/drawing/2014/main" id="{E0EDB587-63FF-4B0A-B339-5B113DEBEE11}"/>
                </a:ext>
              </a:extLst>
            </p:cNvPr>
            <p:cNvSpPr/>
            <p:nvPr/>
          </p:nvSpPr>
          <p:spPr>
            <a:xfrm>
              <a:off x="2684603" y="4007424"/>
              <a:ext cx="3060853"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Data modernization to Azure</a:t>
              </a:r>
            </a:p>
          </p:txBody>
        </p:sp>
        <p:sp>
          <p:nvSpPr>
            <p:cNvPr id="5" name="Rectangle 4">
              <a:extLst>
                <a:ext uri="{FF2B5EF4-FFF2-40B4-BE49-F238E27FC236}">
                  <a16:creationId xmlns:a16="http://schemas.microsoft.com/office/drawing/2014/main" id="{20A8BF2A-3D9F-42C3-B2DD-9751F568F8DA}"/>
                </a:ext>
              </a:extLst>
            </p:cNvPr>
            <p:cNvSpPr/>
            <p:nvPr/>
          </p:nvSpPr>
          <p:spPr>
            <a:xfrm>
              <a:off x="2755421" y="4907891"/>
              <a:ext cx="291921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Globally distributed data</a:t>
              </a:r>
            </a:p>
          </p:txBody>
        </p:sp>
        <p:sp>
          <p:nvSpPr>
            <p:cNvPr id="6" name="Rectangle 5">
              <a:extLst>
                <a:ext uri="{FF2B5EF4-FFF2-40B4-BE49-F238E27FC236}">
                  <a16:creationId xmlns:a16="http://schemas.microsoft.com/office/drawing/2014/main" id="{DAA1D9EF-7D24-473D-A8F2-5346BD3498DA}"/>
                </a:ext>
              </a:extLst>
            </p:cNvPr>
            <p:cNvSpPr/>
            <p:nvPr/>
          </p:nvSpPr>
          <p:spPr>
            <a:xfrm>
              <a:off x="3260861" y="5808358"/>
              <a:ext cx="190834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Cloud Scale Analytics</a:t>
              </a:r>
            </a:p>
          </p:txBody>
        </p:sp>
        <p:grpSp>
          <p:nvGrpSpPr>
            <p:cNvPr id="21" name="Group 20">
              <a:extLst>
                <a:ext uri="{FF2B5EF4-FFF2-40B4-BE49-F238E27FC236}">
                  <a16:creationId xmlns:a16="http://schemas.microsoft.com/office/drawing/2014/main" id="{953D5081-C93C-45B1-BDD4-AA4158B1259D}"/>
                </a:ext>
              </a:extLst>
            </p:cNvPr>
            <p:cNvGrpSpPr/>
            <p:nvPr/>
          </p:nvGrpSpPr>
          <p:grpSpPr>
            <a:xfrm>
              <a:off x="4001036" y="3547045"/>
              <a:ext cx="457200" cy="457200"/>
              <a:chOff x="3525485" y="2975730"/>
              <a:chExt cx="769256" cy="769256"/>
            </a:xfrm>
          </p:grpSpPr>
          <p:sp>
            <p:nvSpPr>
              <p:cNvPr id="22" name="Oval 21">
                <a:extLst>
                  <a:ext uri="{FF2B5EF4-FFF2-40B4-BE49-F238E27FC236}">
                    <a16:creationId xmlns:a16="http://schemas.microsoft.com/office/drawing/2014/main" id="{CAE5DD11-0BD0-4EE4-8C62-4087FED3BB04}"/>
                  </a:ext>
                </a:extLst>
              </p:cNvPr>
              <p:cNvSpPr/>
              <p:nvPr/>
            </p:nvSpPr>
            <p:spPr bwMode="auto">
              <a:xfrm>
                <a:off x="3525485"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D0734956-A1B7-4D90-BAE0-93A597A4911E}"/>
                  </a:ext>
                </a:extLst>
              </p:cNvPr>
              <p:cNvGrpSpPr/>
              <p:nvPr/>
            </p:nvGrpSpPr>
            <p:grpSpPr>
              <a:xfrm>
                <a:off x="3725171" y="3169809"/>
                <a:ext cx="369885" cy="381099"/>
                <a:chOff x="4233935" y="3301269"/>
                <a:chExt cx="538232" cy="554550"/>
              </a:xfrm>
              <a:solidFill>
                <a:schemeClr val="accent1"/>
              </a:solidFill>
            </p:grpSpPr>
            <p:sp>
              <p:nvSpPr>
                <p:cNvPr id="24" name="cloud" title="Icon of a cloud">
                  <a:extLst>
                    <a:ext uri="{FF2B5EF4-FFF2-40B4-BE49-F238E27FC236}">
                      <a16:creationId xmlns:a16="http://schemas.microsoft.com/office/drawing/2014/main" id="{9D4020EE-3378-4CDA-A62C-277F07F93F9B}"/>
                    </a:ext>
                  </a:extLst>
                </p:cNvPr>
                <p:cNvSpPr>
                  <a:spLocks noChangeAspect="1"/>
                </p:cNvSpPr>
                <p:nvPr/>
              </p:nvSpPr>
              <p:spPr bwMode="auto">
                <a:xfrm>
                  <a:off x="4233935" y="3301269"/>
                  <a:ext cx="538232" cy="34290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server" title="Icon of a server tower">
                  <a:extLst>
                    <a:ext uri="{FF2B5EF4-FFF2-40B4-BE49-F238E27FC236}">
                      <a16:creationId xmlns:a16="http://schemas.microsoft.com/office/drawing/2014/main" id="{694DD12C-F7A0-476F-BABC-511C6BFACA8F}"/>
                    </a:ext>
                  </a:extLst>
                </p:cNvPr>
                <p:cNvSpPr>
                  <a:spLocks noChangeAspect="1" noEditPoints="1"/>
                </p:cNvSpPr>
                <p:nvPr/>
              </p:nvSpPr>
              <p:spPr bwMode="auto">
                <a:xfrm>
                  <a:off x="4399666" y="3464379"/>
                  <a:ext cx="206770" cy="39144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grp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27" name="Rectangle 26">
              <a:extLst>
                <a:ext uri="{FF2B5EF4-FFF2-40B4-BE49-F238E27FC236}">
                  <a16:creationId xmlns:a16="http://schemas.microsoft.com/office/drawing/2014/main" id="{BB3AF6B2-32B1-42C8-A6CF-811B6D01A2F9}"/>
                </a:ext>
              </a:extLst>
            </p:cNvPr>
            <p:cNvSpPr/>
            <p:nvPr/>
          </p:nvSpPr>
          <p:spPr>
            <a:xfrm>
              <a:off x="2807370" y="3106957"/>
              <a:ext cx="2867267"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Data Modernization on-premises</a:t>
              </a:r>
            </a:p>
          </p:txBody>
        </p:sp>
        <p:grpSp>
          <p:nvGrpSpPr>
            <p:cNvPr id="28" name="Group 27">
              <a:extLst>
                <a:ext uri="{FF2B5EF4-FFF2-40B4-BE49-F238E27FC236}">
                  <a16:creationId xmlns:a16="http://schemas.microsoft.com/office/drawing/2014/main" id="{F5B42125-5424-433C-8E12-916ABAE4897E}"/>
                </a:ext>
              </a:extLst>
            </p:cNvPr>
            <p:cNvGrpSpPr/>
            <p:nvPr/>
          </p:nvGrpSpPr>
          <p:grpSpPr>
            <a:xfrm>
              <a:off x="4001330" y="2648390"/>
              <a:ext cx="457200" cy="457200"/>
              <a:chOff x="1339597" y="2975730"/>
              <a:chExt cx="769256" cy="769256"/>
            </a:xfrm>
          </p:grpSpPr>
          <p:sp>
            <p:nvSpPr>
              <p:cNvPr id="29" name="Oval 28">
                <a:extLst>
                  <a:ext uri="{FF2B5EF4-FFF2-40B4-BE49-F238E27FC236}">
                    <a16:creationId xmlns:a16="http://schemas.microsoft.com/office/drawing/2014/main" id="{E57BC322-7400-43B7-8C27-48F7AC8AF344}"/>
                  </a:ext>
                </a:extLst>
              </p:cNvPr>
              <p:cNvSpPr/>
              <p:nvPr/>
            </p:nvSpPr>
            <p:spPr bwMode="auto">
              <a:xfrm>
                <a:off x="1339597"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building_8">
                <a:extLst>
                  <a:ext uri="{FF2B5EF4-FFF2-40B4-BE49-F238E27FC236}">
                    <a16:creationId xmlns:a16="http://schemas.microsoft.com/office/drawing/2014/main" id="{1B3CE4AD-310E-4757-BFE6-55D2E60AE1A4}"/>
                  </a:ext>
                </a:extLst>
              </p:cNvPr>
              <p:cNvSpPr>
                <a:spLocks noChangeAspect="1" noEditPoints="1"/>
              </p:cNvSpPr>
              <p:nvPr/>
            </p:nvSpPr>
            <p:spPr bwMode="auto">
              <a:xfrm>
                <a:off x="1580367" y="3204117"/>
                <a:ext cx="287717" cy="31248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53E4D676-7CA0-4FB4-9E30-FC8C26CDBF48}"/>
                </a:ext>
              </a:extLst>
            </p:cNvPr>
            <p:cNvGrpSpPr/>
            <p:nvPr/>
          </p:nvGrpSpPr>
          <p:grpSpPr>
            <a:xfrm>
              <a:off x="3989646" y="5347639"/>
              <a:ext cx="457200" cy="457200"/>
              <a:chOff x="7897261" y="2975730"/>
              <a:chExt cx="769256" cy="769256"/>
            </a:xfrm>
          </p:grpSpPr>
          <p:sp>
            <p:nvSpPr>
              <p:cNvPr id="38" name="Oval 37">
                <a:extLst>
                  <a:ext uri="{FF2B5EF4-FFF2-40B4-BE49-F238E27FC236}">
                    <a16:creationId xmlns:a16="http://schemas.microsoft.com/office/drawing/2014/main" id="{2CBB8E53-1652-4AE6-9052-C67D8FD6D47E}"/>
                  </a:ext>
                </a:extLst>
              </p:cNvPr>
              <p:cNvSpPr/>
              <p:nvPr/>
            </p:nvSpPr>
            <p:spPr bwMode="auto">
              <a:xfrm>
                <a:off x="7897261" y="2975730"/>
                <a:ext cx="769256" cy="769256"/>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40693894-4CE0-45B8-A0C7-A7BC8F0A5D12}"/>
                  </a:ext>
                </a:extLst>
              </p:cNvPr>
              <p:cNvGrpSpPr/>
              <p:nvPr/>
            </p:nvGrpSpPr>
            <p:grpSpPr>
              <a:xfrm>
                <a:off x="8075192" y="3179962"/>
                <a:ext cx="413394" cy="379841"/>
                <a:chOff x="8096947" y="3169809"/>
                <a:chExt cx="369885" cy="339863"/>
              </a:xfrm>
            </p:grpSpPr>
            <p:sp>
              <p:nvSpPr>
                <p:cNvPr id="43" name="cloud" title="Icon of a cloud">
                  <a:extLst>
                    <a:ext uri="{FF2B5EF4-FFF2-40B4-BE49-F238E27FC236}">
                      <a16:creationId xmlns:a16="http://schemas.microsoft.com/office/drawing/2014/main" id="{6FE9445D-FFE3-4CE8-A686-9DC8CB96BB31}"/>
                    </a:ext>
                  </a:extLst>
                </p:cNvPr>
                <p:cNvSpPr>
                  <a:spLocks noChangeAspect="1"/>
                </p:cNvSpPr>
                <p:nvPr/>
              </p:nvSpPr>
              <p:spPr bwMode="auto">
                <a:xfrm>
                  <a:off x="8096947" y="3169809"/>
                  <a:ext cx="369885" cy="235651"/>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4BF99117-8B24-4B4E-88AA-4DAF5F980C22}"/>
                    </a:ext>
                  </a:extLst>
                </p:cNvPr>
                <p:cNvSpPr/>
                <p:nvPr/>
              </p:nvSpPr>
              <p:spPr bwMode="auto">
                <a:xfrm>
                  <a:off x="8196753" y="3353338"/>
                  <a:ext cx="161928" cy="780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Move_E7C2">
                  <a:extLst>
                    <a:ext uri="{FF2B5EF4-FFF2-40B4-BE49-F238E27FC236}">
                      <a16:creationId xmlns:a16="http://schemas.microsoft.com/office/drawing/2014/main" id="{A4A64F1B-C0AE-4E25-B423-987BF0375E37}"/>
                    </a:ext>
                  </a:extLst>
                </p:cNvPr>
                <p:cNvSpPr>
                  <a:spLocks noChangeAspect="1" noEditPoints="1"/>
                </p:cNvSpPr>
                <p:nvPr/>
              </p:nvSpPr>
              <p:spPr bwMode="auto">
                <a:xfrm rot="18900000">
                  <a:off x="8171060" y="3298032"/>
                  <a:ext cx="211588" cy="21164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solidFill>
                  <a:srgbClr val="0078D4"/>
                </a:solid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D99B1426-19A2-4D16-84CD-3F097868B473}"/>
                </a:ext>
              </a:extLst>
            </p:cNvPr>
            <p:cNvGrpSpPr/>
            <p:nvPr/>
          </p:nvGrpSpPr>
          <p:grpSpPr>
            <a:xfrm>
              <a:off x="4002943" y="4449779"/>
              <a:ext cx="457200" cy="457200"/>
              <a:chOff x="4002944" y="4443128"/>
              <a:chExt cx="424171" cy="424171"/>
            </a:xfrm>
          </p:grpSpPr>
          <p:sp>
            <p:nvSpPr>
              <p:cNvPr id="48" name="Oval 47">
                <a:extLst>
                  <a:ext uri="{FF2B5EF4-FFF2-40B4-BE49-F238E27FC236}">
                    <a16:creationId xmlns:a16="http://schemas.microsoft.com/office/drawing/2014/main" id="{03146184-39AE-412F-8AA5-821022D4B5DE}"/>
                  </a:ext>
                </a:extLst>
              </p:cNvPr>
              <p:cNvSpPr/>
              <p:nvPr/>
            </p:nvSpPr>
            <p:spPr bwMode="auto">
              <a:xfrm>
                <a:off x="4002944" y="4443128"/>
                <a:ext cx="424171" cy="424171"/>
              </a:xfrm>
              <a:prstGeom prst="ellipse">
                <a:avLst/>
              </a:prstGeom>
              <a:solidFill>
                <a:srgbClr val="0078D4"/>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globe_4">
                <a:extLst>
                  <a:ext uri="{FF2B5EF4-FFF2-40B4-BE49-F238E27FC236}">
                    <a16:creationId xmlns:a16="http://schemas.microsoft.com/office/drawing/2014/main" id="{50CE81E8-AFBC-41E3-AC09-0B4DD50FCF70}"/>
                  </a:ext>
                </a:extLst>
              </p:cNvPr>
              <p:cNvSpPr>
                <a:spLocks noChangeAspect="1" noEditPoints="1"/>
              </p:cNvSpPr>
              <p:nvPr/>
            </p:nvSpPr>
            <p:spPr bwMode="auto">
              <a:xfrm>
                <a:off x="4089845" y="4528457"/>
                <a:ext cx="250370" cy="25351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bg1"/>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0" name="Rectangle 49">
            <a:extLst>
              <a:ext uri="{FF2B5EF4-FFF2-40B4-BE49-F238E27FC236}">
                <a16:creationId xmlns:a16="http://schemas.microsoft.com/office/drawing/2014/main" id="{C2A57660-09FA-4DBF-B4D0-C1CD932C6EFB}"/>
              </a:ext>
            </a:extLst>
          </p:cNvPr>
          <p:cNvSpPr/>
          <p:nvPr/>
        </p:nvSpPr>
        <p:spPr>
          <a:xfrm>
            <a:off x="6549178" y="29099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AI apps &amp; agents</a:t>
            </a:r>
          </a:p>
        </p:txBody>
      </p:sp>
      <p:sp>
        <p:nvSpPr>
          <p:cNvPr id="51" name="Rectangle 50">
            <a:extLst>
              <a:ext uri="{FF2B5EF4-FFF2-40B4-BE49-F238E27FC236}">
                <a16:creationId xmlns:a16="http://schemas.microsoft.com/office/drawing/2014/main" id="{CED1C5E1-7D98-4CA7-ABE8-E7A9050E9D42}"/>
              </a:ext>
            </a:extLst>
          </p:cNvPr>
          <p:cNvSpPr/>
          <p:nvPr/>
        </p:nvSpPr>
        <p:spPr>
          <a:xfrm>
            <a:off x="6549178" y="3812114"/>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Knowledge mining</a:t>
            </a:r>
          </a:p>
        </p:txBody>
      </p:sp>
      <p:sp>
        <p:nvSpPr>
          <p:cNvPr id="52" name="Rectangle 51">
            <a:extLst>
              <a:ext uri="{FF2B5EF4-FFF2-40B4-BE49-F238E27FC236}">
                <a16:creationId xmlns:a16="http://schemas.microsoft.com/office/drawing/2014/main" id="{34B137AA-CCFA-4033-9C8F-0EB6E71FB2D0}"/>
              </a:ext>
            </a:extLst>
          </p:cNvPr>
          <p:cNvSpPr/>
          <p:nvPr/>
        </p:nvSpPr>
        <p:spPr>
          <a:xfrm>
            <a:off x="6549178" y="4712580"/>
            <a:ext cx="2815316" cy="307777"/>
          </a:xfrm>
          <a:prstGeom prst="rect">
            <a:avLst/>
          </a:prstGeom>
        </p:spPr>
        <p:txBody>
          <a:bodyPr wrap="square">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Machine learning</a:t>
            </a:r>
          </a:p>
        </p:txBody>
      </p:sp>
      <p:grpSp>
        <p:nvGrpSpPr>
          <p:cNvPr id="66" name="Group 65">
            <a:extLst>
              <a:ext uri="{FF2B5EF4-FFF2-40B4-BE49-F238E27FC236}">
                <a16:creationId xmlns:a16="http://schemas.microsoft.com/office/drawing/2014/main" id="{E0537A70-5C51-4334-BA07-59E66E7C2A65}"/>
              </a:ext>
            </a:extLst>
          </p:cNvPr>
          <p:cNvGrpSpPr/>
          <p:nvPr/>
        </p:nvGrpSpPr>
        <p:grpSpPr>
          <a:xfrm>
            <a:off x="7708254" y="2415554"/>
            <a:ext cx="457200" cy="457200"/>
            <a:chOff x="2234350" y="1976027"/>
            <a:chExt cx="1158327" cy="1158328"/>
          </a:xfrm>
        </p:grpSpPr>
        <p:sp>
          <p:nvSpPr>
            <p:cNvPr id="67" name="Oval 9">
              <a:extLst>
                <a:ext uri="{FF2B5EF4-FFF2-40B4-BE49-F238E27FC236}">
                  <a16:creationId xmlns:a16="http://schemas.microsoft.com/office/drawing/2014/main" id="{4C57036F-2086-4A87-A4D7-CEE1ECC836C3}"/>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uLnTx/>
                <a:uFillTx/>
                <a:latin typeface="Segoe UI Semilight"/>
                <a:ea typeface="+mn-ea"/>
                <a:cs typeface="+mn-cs"/>
              </a:endParaRPr>
            </a:p>
          </p:txBody>
        </p:sp>
        <p:grpSp>
          <p:nvGrpSpPr>
            <p:cNvPr id="77" name="Group 76">
              <a:extLst>
                <a:ext uri="{FF2B5EF4-FFF2-40B4-BE49-F238E27FC236}">
                  <a16:creationId xmlns:a16="http://schemas.microsoft.com/office/drawing/2014/main" id="{2AD50014-6144-42FF-B1B2-C9F87BFA414A}"/>
                </a:ext>
              </a:extLst>
            </p:cNvPr>
            <p:cNvGrpSpPr/>
            <p:nvPr/>
          </p:nvGrpSpPr>
          <p:grpSpPr>
            <a:xfrm>
              <a:off x="2506262" y="2276142"/>
              <a:ext cx="629742" cy="436179"/>
              <a:chOff x="3186734" y="2614346"/>
              <a:chExt cx="675958" cy="468190"/>
            </a:xfrm>
          </p:grpSpPr>
          <p:sp>
            <p:nvSpPr>
              <p:cNvPr id="78" name="Freeform: Shape 77">
                <a:extLst>
                  <a:ext uri="{FF2B5EF4-FFF2-40B4-BE49-F238E27FC236}">
                    <a16:creationId xmlns:a16="http://schemas.microsoft.com/office/drawing/2014/main" id="{C117270B-2026-40AC-92DE-89F5DC3E4B8F}"/>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79" name="Rectangle 27">
                <a:extLst>
                  <a:ext uri="{FF2B5EF4-FFF2-40B4-BE49-F238E27FC236}">
                    <a16:creationId xmlns:a16="http://schemas.microsoft.com/office/drawing/2014/main" id="{650807C0-1788-4847-A7D3-8C83E1D71C4B}"/>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0" name="Rectangle 31">
                <a:extLst>
                  <a:ext uri="{FF2B5EF4-FFF2-40B4-BE49-F238E27FC236}">
                    <a16:creationId xmlns:a16="http://schemas.microsoft.com/office/drawing/2014/main" id="{05F50A03-5EC4-41C3-8711-E897BDE08ACB}"/>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1" name="Rectangle 32">
                <a:extLst>
                  <a:ext uri="{FF2B5EF4-FFF2-40B4-BE49-F238E27FC236}">
                    <a16:creationId xmlns:a16="http://schemas.microsoft.com/office/drawing/2014/main" id="{2D0A821B-9C49-4F42-A0B8-6ABC167AF8A5}"/>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2" name="Freeform: Shape 81">
                <a:extLst>
                  <a:ext uri="{FF2B5EF4-FFF2-40B4-BE49-F238E27FC236}">
                    <a16:creationId xmlns:a16="http://schemas.microsoft.com/office/drawing/2014/main" id="{B2050495-F10C-4D68-8DBC-D9446182D4F3}"/>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3" name="Rectangle 82">
                <a:extLst>
                  <a:ext uri="{FF2B5EF4-FFF2-40B4-BE49-F238E27FC236}">
                    <a16:creationId xmlns:a16="http://schemas.microsoft.com/office/drawing/2014/main" id="{5D04274E-D848-4679-AE02-F694FC690063}"/>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4" name="Rectangle 83">
                <a:extLst>
                  <a:ext uri="{FF2B5EF4-FFF2-40B4-BE49-F238E27FC236}">
                    <a16:creationId xmlns:a16="http://schemas.microsoft.com/office/drawing/2014/main" id="{EB3CAF5D-E4A9-4C66-9684-C7D2819917B0}"/>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5" name="Rectangle 84">
                <a:extLst>
                  <a:ext uri="{FF2B5EF4-FFF2-40B4-BE49-F238E27FC236}">
                    <a16:creationId xmlns:a16="http://schemas.microsoft.com/office/drawing/2014/main" id="{98A59423-3A75-4DA7-B5BE-8E1FD2A83DCA}"/>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6" name="Oval 33">
                <a:extLst>
                  <a:ext uri="{FF2B5EF4-FFF2-40B4-BE49-F238E27FC236}">
                    <a16:creationId xmlns:a16="http://schemas.microsoft.com/office/drawing/2014/main" id="{5B29DD7D-05A8-4EA4-B5D9-7AB9A7EF633A}"/>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7" name="Oval 34">
                <a:extLst>
                  <a:ext uri="{FF2B5EF4-FFF2-40B4-BE49-F238E27FC236}">
                    <a16:creationId xmlns:a16="http://schemas.microsoft.com/office/drawing/2014/main" id="{2A38C6AF-6764-4132-B543-A2911ADB24B0}"/>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8" name="Freeform 35">
                <a:extLst>
                  <a:ext uri="{FF2B5EF4-FFF2-40B4-BE49-F238E27FC236}">
                    <a16:creationId xmlns:a16="http://schemas.microsoft.com/office/drawing/2014/main" id="{5F9AC0D3-7AF4-420A-A6AC-4C7ECA9CD950}"/>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sp>
            <p:nvSpPr>
              <p:cNvPr id="89" name="Freeform 36">
                <a:extLst>
                  <a:ext uri="{FF2B5EF4-FFF2-40B4-BE49-F238E27FC236}">
                    <a16:creationId xmlns:a16="http://schemas.microsoft.com/office/drawing/2014/main" id="{1D5B5E74-CAE4-46CE-A4B6-2A15204421E1}"/>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uLnTx/>
                  <a:uFillTx/>
                  <a:latin typeface="Segoe UI"/>
                  <a:ea typeface="+mn-ea"/>
                  <a:cs typeface="+mn-cs"/>
                </a:endParaRPr>
              </a:p>
            </p:txBody>
          </p:sp>
        </p:grpSp>
      </p:grpSp>
      <p:grpSp>
        <p:nvGrpSpPr>
          <p:cNvPr id="97" name="Group 96">
            <a:extLst>
              <a:ext uri="{FF2B5EF4-FFF2-40B4-BE49-F238E27FC236}">
                <a16:creationId xmlns:a16="http://schemas.microsoft.com/office/drawing/2014/main" id="{5E84E351-90D7-41E3-B533-15B8E5544F2A}"/>
              </a:ext>
            </a:extLst>
          </p:cNvPr>
          <p:cNvGrpSpPr/>
          <p:nvPr/>
        </p:nvGrpSpPr>
        <p:grpSpPr>
          <a:xfrm>
            <a:off x="7734418" y="3323636"/>
            <a:ext cx="457200" cy="452884"/>
            <a:chOff x="5468716" y="6021113"/>
            <a:chExt cx="1158327" cy="1158328"/>
          </a:xfrm>
        </p:grpSpPr>
        <p:sp>
          <p:nvSpPr>
            <p:cNvPr id="98" name="Oval 9">
              <a:extLst>
                <a:ext uri="{FF2B5EF4-FFF2-40B4-BE49-F238E27FC236}">
                  <a16:creationId xmlns:a16="http://schemas.microsoft.com/office/drawing/2014/main" id="{2A65309B-D328-428E-91CC-76AA37F8A26D}"/>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uLnTx/>
                <a:uFillTx/>
                <a:latin typeface="Segoe UI Semilight"/>
                <a:ea typeface="+mn-ea"/>
                <a:cs typeface="+mn-cs"/>
              </a:endParaRPr>
            </a:p>
          </p:txBody>
        </p:sp>
        <p:sp>
          <p:nvSpPr>
            <p:cNvPr id="105" name="Freeform 6">
              <a:extLst>
                <a:ext uri="{FF2B5EF4-FFF2-40B4-BE49-F238E27FC236}">
                  <a16:creationId xmlns:a16="http://schemas.microsoft.com/office/drawing/2014/main" id="{E744A12E-93C1-4D5C-A80D-78E06CB88222}"/>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06" name="Freeform 7">
              <a:extLst>
                <a:ext uri="{FF2B5EF4-FFF2-40B4-BE49-F238E27FC236}">
                  <a16:creationId xmlns:a16="http://schemas.microsoft.com/office/drawing/2014/main" id="{446E99B7-B604-49C1-A986-551D8446507C}"/>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07" name="Freeform 8">
              <a:extLst>
                <a:ext uri="{FF2B5EF4-FFF2-40B4-BE49-F238E27FC236}">
                  <a16:creationId xmlns:a16="http://schemas.microsoft.com/office/drawing/2014/main" id="{2D067563-FE90-438C-AC94-E5E9A182EF90}"/>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08" name="Oval 9">
              <a:extLst>
                <a:ext uri="{FF2B5EF4-FFF2-40B4-BE49-F238E27FC236}">
                  <a16:creationId xmlns:a16="http://schemas.microsoft.com/office/drawing/2014/main" id="{D7B58363-C6A9-42E4-9ED1-F1E988A5C180}"/>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09" name="Oval 11">
              <a:extLst>
                <a:ext uri="{FF2B5EF4-FFF2-40B4-BE49-F238E27FC236}">
                  <a16:creationId xmlns:a16="http://schemas.microsoft.com/office/drawing/2014/main" id="{FEADC5FF-A684-4674-91E0-B9BBFF914451}"/>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0" name="Oval 12">
              <a:extLst>
                <a:ext uri="{FF2B5EF4-FFF2-40B4-BE49-F238E27FC236}">
                  <a16:creationId xmlns:a16="http://schemas.microsoft.com/office/drawing/2014/main" id="{71E1AFB2-94DA-405C-BEC2-4AFB1FF28A15}"/>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1" name="Freeform 5">
              <a:extLst>
                <a:ext uri="{FF2B5EF4-FFF2-40B4-BE49-F238E27FC236}">
                  <a16:creationId xmlns:a16="http://schemas.microsoft.com/office/drawing/2014/main" id="{7A459D56-0E85-479B-B423-22B36953AF9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2" name="Oval 10">
              <a:extLst>
                <a:ext uri="{FF2B5EF4-FFF2-40B4-BE49-F238E27FC236}">
                  <a16:creationId xmlns:a16="http://schemas.microsoft.com/office/drawing/2014/main" id="{772B0413-DFB0-45C9-8223-02795EE95DCC}"/>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grpSp>
          <p:nvGrpSpPr>
            <p:cNvPr id="113" name="Magnifying_Glass">
              <a:extLst>
                <a:ext uri="{FF2B5EF4-FFF2-40B4-BE49-F238E27FC236}">
                  <a16:creationId xmlns:a16="http://schemas.microsoft.com/office/drawing/2014/main" id="{E29CC9E6-6397-4495-B28C-8C47E23FE012}"/>
                </a:ext>
              </a:extLst>
            </p:cNvPr>
            <p:cNvGrpSpPr/>
            <p:nvPr/>
          </p:nvGrpSpPr>
          <p:grpSpPr>
            <a:xfrm flipH="1">
              <a:off x="5690450" y="6269810"/>
              <a:ext cx="562017" cy="562017"/>
              <a:chOff x="5741782" y="1706805"/>
              <a:chExt cx="657225" cy="657225"/>
            </a:xfrm>
          </p:grpSpPr>
          <p:sp>
            <p:nvSpPr>
              <p:cNvPr id="114" name="Freeform: Shape 113">
                <a:extLst>
                  <a:ext uri="{FF2B5EF4-FFF2-40B4-BE49-F238E27FC236}">
                    <a16:creationId xmlns:a16="http://schemas.microsoft.com/office/drawing/2014/main" id="{D7AEA254-2784-4D9F-A6FB-C1EE840D1347}"/>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5" name="Freeform: Shape 114">
                <a:extLst>
                  <a:ext uri="{FF2B5EF4-FFF2-40B4-BE49-F238E27FC236}">
                    <a16:creationId xmlns:a16="http://schemas.microsoft.com/office/drawing/2014/main" id="{E674EF04-1BC8-4780-91CE-4A0205814C76}"/>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6" name="Freeform: Shape 115">
                <a:extLst>
                  <a:ext uri="{FF2B5EF4-FFF2-40B4-BE49-F238E27FC236}">
                    <a16:creationId xmlns:a16="http://schemas.microsoft.com/office/drawing/2014/main" id="{71370816-B0F9-4C44-A4B2-F758E1CE2734}"/>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sp>
            <p:nvSpPr>
              <p:cNvPr id="118" name="Freeform: Shape 117">
                <a:extLst>
                  <a:ext uri="{FF2B5EF4-FFF2-40B4-BE49-F238E27FC236}">
                    <a16:creationId xmlns:a16="http://schemas.microsoft.com/office/drawing/2014/main" id="{1CF2B6D5-C149-4DFA-80EE-F69FB2C06E4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uLnTx/>
                  <a:uFillTx/>
                  <a:latin typeface="Segoe UI"/>
                  <a:ea typeface="+mn-ea"/>
                  <a:cs typeface="+mn-cs"/>
                </a:endParaRPr>
              </a:p>
            </p:txBody>
          </p:sp>
        </p:grpSp>
      </p:grpSp>
      <p:grpSp>
        <p:nvGrpSpPr>
          <p:cNvPr id="12" name="Group 11">
            <a:extLst>
              <a:ext uri="{FF2B5EF4-FFF2-40B4-BE49-F238E27FC236}">
                <a16:creationId xmlns:a16="http://schemas.microsoft.com/office/drawing/2014/main" id="{2BD30241-3D50-4067-AD4A-904A00321DD8}"/>
              </a:ext>
            </a:extLst>
          </p:cNvPr>
          <p:cNvGrpSpPr/>
          <p:nvPr/>
        </p:nvGrpSpPr>
        <p:grpSpPr>
          <a:xfrm>
            <a:off x="7771304" y="4214783"/>
            <a:ext cx="457200" cy="457580"/>
            <a:chOff x="9181082" y="7024290"/>
            <a:chExt cx="981849" cy="944711"/>
          </a:xfrm>
        </p:grpSpPr>
        <p:sp>
          <p:nvSpPr>
            <p:cNvPr id="119" name="Oval 9">
              <a:extLst>
                <a:ext uri="{FF2B5EF4-FFF2-40B4-BE49-F238E27FC236}">
                  <a16:creationId xmlns:a16="http://schemas.microsoft.com/office/drawing/2014/main" id="{EF32E5EC-6C40-4CB3-ADB7-0732A0BC2A4A}"/>
                </a:ext>
              </a:extLst>
            </p:cNvPr>
            <p:cNvSpPr>
              <a:spLocks noChangeArrowheads="1"/>
            </p:cNvSpPr>
            <p:nvPr/>
          </p:nvSpPr>
          <p:spPr bwMode="auto">
            <a:xfrm>
              <a:off x="9181082" y="7024290"/>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120" name="Group 30">
              <a:extLst>
                <a:ext uri="{FF2B5EF4-FFF2-40B4-BE49-F238E27FC236}">
                  <a16:creationId xmlns:a16="http://schemas.microsoft.com/office/drawing/2014/main" id="{A1A72101-34F5-493C-99CA-97171DBA099C}"/>
                </a:ext>
              </a:extLst>
            </p:cNvPr>
            <p:cNvGrpSpPr>
              <a:grpSpLocks noChangeAspect="1"/>
            </p:cNvGrpSpPr>
            <p:nvPr/>
          </p:nvGrpSpPr>
          <p:grpSpPr bwMode="auto">
            <a:xfrm>
              <a:off x="9422658" y="7283272"/>
              <a:ext cx="541546" cy="437907"/>
              <a:chOff x="3469" y="1860"/>
              <a:chExt cx="742" cy="600"/>
            </a:xfrm>
            <a:solidFill>
              <a:schemeClr val="bg1"/>
            </a:solidFill>
          </p:grpSpPr>
          <p:sp>
            <p:nvSpPr>
              <p:cNvPr id="121" name="Freeform 31">
                <a:extLst>
                  <a:ext uri="{FF2B5EF4-FFF2-40B4-BE49-F238E27FC236}">
                    <a16:creationId xmlns:a16="http://schemas.microsoft.com/office/drawing/2014/main" id="{D43B5988-76E1-468C-9CC6-3E61A8C4F164}"/>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2" name="Freeform 32">
                <a:extLst>
                  <a:ext uri="{FF2B5EF4-FFF2-40B4-BE49-F238E27FC236}">
                    <a16:creationId xmlns:a16="http://schemas.microsoft.com/office/drawing/2014/main" id="{9F047E55-CB01-4BF6-B65C-3ABB06457C61}"/>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3" name="Freeform 33">
                <a:extLst>
                  <a:ext uri="{FF2B5EF4-FFF2-40B4-BE49-F238E27FC236}">
                    <a16:creationId xmlns:a16="http://schemas.microsoft.com/office/drawing/2014/main" id="{EC76FC99-8212-48C7-A48F-765A5E4B0915}"/>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4" name="Oval 34">
                <a:extLst>
                  <a:ext uri="{FF2B5EF4-FFF2-40B4-BE49-F238E27FC236}">
                    <a16:creationId xmlns:a16="http://schemas.microsoft.com/office/drawing/2014/main" id="{FA1ABEA3-E4CA-438F-B1F4-BA69507F2A94}"/>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5" name="Oval 35">
                <a:extLst>
                  <a:ext uri="{FF2B5EF4-FFF2-40B4-BE49-F238E27FC236}">
                    <a16:creationId xmlns:a16="http://schemas.microsoft.com/office/drawing/2014/main" id="{0C32D0DD-1A34-477C-A0EC-F8456667502A}"/>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6" name="Oval 36">
                <a:extLst>
                  <a:ext uri="{FF2B5EF4-FFF2-40B4-BE49-F238E27FC236}">
                    <a16:creationId xmlns:a16="http://schemas.microsoft.com/office/drawing/2014/main" id="{FF94C52B-EAFC-4955-8B1D-32C35D526BA7}"/>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7" name="Oval 37">
                <a:extLst>
                  <a:ext uri="{FF2B5EF4-FFF2-40B4-BE49-F238E27FC236}">
                    <a16:creationId xmlns:a16="http://schemas.microsoft.com/office/drawing/2014/main" id="{FEF401D9-4CEE-48A2-AC64-29977D6191A1}"/>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8" name="Oval 38">
                <a:extLst>
                  <a:ext uri="{FF2B5EF4-FFF2-40B4-BE49-F238E27FC236}">
                    <a16:creationId xmlns:a16="http://schemas.microsoft.com/office/drawing/2014/main" id="{C68EC2B6-CCB1-4CDA-BD31-2A8C6DC8E43D}"/>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9" name="Oval 39">
                <a:extLst>
                  <a:ext uri="{FF2B5EF4-FFF2-40B4-BE49-F238E27FC236}">
                    <a16:creationId xmlns:a16="http://schemas.microsoft.com/office/drawing/2014/main" id="{E6D5B0A2-F9DF-48EF-9D3E-F395EB50883A}"/>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71794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par>
                                <p:cTn id="8" presetID="63" presetClass="path" presetSubtype="0" decel="100000" fill="hold" grpId="1" nodeType="withEffect">
                                  <p:stCondLst>
                                    <p:cond delay="0"/>
                                  </p:stCondLst>
                                  <p:childTnLst>
                                    <p:animMotion origin="layout" path="M -2.5E-6 -1.11111E-6 L -0.00052 0.07107 " pathEditMode="relative" rAng="0" ptsTypes="AA">
                                      <p:cBhvr>
                                        <p:cTn id="9" dur="500" spd="-100000" fill="hold"/>
                                        <p:tgtEl>
                                          <p:spTgt spid="3"/>
                                        </p:tgtEl>
                                        <p:attrNameLst>
                                          <p:attrName>ppt_x</p:attrName>
                                          <p:attrName>ppt_y</p:attrName>
                                        </p:attrNameLst>
                                      </p:cBhvr>
                                      <p:rCtr x="-26" y="3542"/>
                                    </p:animMotion>
                                  </p:childTnLst>
                                </p:cTn>
                              </p:par>
                              <p:par>
                                <p:cTn id="10" presetID="10"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350"/>
                                        <p:tgtEl>
                                          <p:spTgt spid="34"/>
                                        </p:tgtEl>
                                      </p:cBhvr>
                                    </p:animEffect>
                                  </p:childTnLst>
                                </p:cTn>
                              </p:par>
                              <p:par>
                                <p:cTn id="13" presetID="63" presetClass="path" presetSubtype="0" decel="100000" fill="hold" grpId="1" nodeType="withEffect">
                                  <p:stCondLst>
                                    <p:cond delay="0"/>
                                  </p:stCondLst>
                                  <p:childTnLst>
                                    <p:animMotion origin="layout" path="M -3.125E-6 1.48148E-6 L -0.00052 0.07106 " pathEditMode="relative" rAng="0" ptsTypes="AA">
                                      <p:cBhvr>
                                        <p:cTn id="14" dur="500" spd="-100000" fill="hold"/>
                                        <p:tgtEl>
                                          <p:spTgt spid="34"/>
                                        </p:tgtEl>
                                        <p:attrNameLst>
                                          <p:attrName>ppt_x</p:attrName>
                                          <p:attrName>ppt_y</p:attrName>
                                        </p:attrNameLst>
                                      </p:cBhvr>
                                      <p:rCtr x="-26" y="3542"/>
                                    </p:animMotion>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350"/>
                                        <p:tgtEl>
                                          <p:spTgt spid="35"/>
                                        </p:tgtEl>
                                      </p:cBhvr>
                                    </p:animEffect>
                                  </p:childTnLst>
                                </p:cTn>
                              </p:par>
                              <p:par>
                                <p:cTn id="18" presetID="63" presetClass="path" presetSubtype="0" decel="100000" fill="hold" grpId="1" nodeType="withEffect">
                                  <p:stCondLst>
                                    <p:cond delay="0"/>
                                  </p:stCondLst>
                                  <p:childTnLst>
                                    <p:animMotion origin="layout" path="M 2.08333E-7 1.48148E-6 L -0.00052 0.07106 " pathEditMode="relative" rAng="0" ptsTypes="AA">
                                      <p:cBhvr>
                                        <p:cTn id="19" dur="500" spd="-100000" fill="hold"/>
                                        <p:tgtEl>
                                          <p:spTgt spid="35"/>
                                        </p:tgtEl>
                                        <p:attrNameLst>
                                          <p:attrName>ppt_x</p:attrName>
                                          <p:attrName>ppt_y</p:attrName>
                                        </p:attrNameLst>
                                      </p:cBhvr>
                                      <p:rCtr x="-26" y="3542"/>
                                    </p:animMotion>
                                  </p:childTnLst>
                                </p:cTn>
                              </p:par>
                              <p:par>
                                <p:cTn id="20" presetID="10" presetClass="entr" presetSubtype="0" fill="hold" nodeType="with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350"/>
                                        <p:tgtEl>
                                          <p:spTgt spid="132"/>
                                        </p:tgtEl>
                                      </p:cBhvr>
                                    </p:animEffect>
                                  </p:childTnLst>
                                </p:cTn>
                              </p:par>
                              <p:par>
                                <p:cTn id="23" presetID="63" presetClass="path" presetSubtype="0" decel="100000" fill="hold" nodeType="withEffect">
                                  <p:stCondLst>
                                    <p:cond delay="0"/>
                                  </p:stCondLst>
                                  <p:childTnLst>
                                    <p:animMotion origin="layout" path="M 2.29167E-6 2.22222E-6 L -0.00052 0.07106 " pathEditMode="relative" rAng="0" ptsTypes="AA">
                                      <p:cBhvr>
                                        <p:cTn id="24" dur="500" spd="-100000" fill="hold"/>
                                        <p:tgtEl>
                                          <p:spTgt spid="132"/>
                                        </p:tgtEl>
                                        <p:attrNameLst>
                                          <p:attrName>ppt_x</p:attrName>
                                          <p:attrName>ppt_y</p:attrName>
                                        </p:attrNameLst>
                                      </p:cBhvr>
                                      <p:rCtr x="-26" y="3542"/>
                                    </p:animMotion>
                                  </p:childTnLst>
                                </p:cTn>
                              </p:par>
                              <p:par>
                                <p:cTn id="25" presetID="10" presetClass="entr" presetSubtype="0" fill="hold" nodeType="with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fade">
                                      <p:cBhvr>
                                        <p:cTn id="27" dur="350"/>
                                        <p:tgtEl>
                                          <p:spTgt spid="131"/>
                                        </p:tgtEl>
                                      </p:cBhvr>
                                    </p:animEffect>
                                  </p:childTnLst>
                                </p:cTn>
                              </p:par>
                              <p:par>
                                <p:cTn id="28" presetID="63" presetClass="path" presetSubtype="0" decel="100000" fill="hold" nodeType="withEffect">
                                  <p:stCondLst>
                                    <p:cond delay="0"/>
                                  </p:stCondLst>
                                  <p:childTnLst>
                                    <p:animMotion origin="layout" path="M -3.125E-6 2.22222E-6 L -0.00052 0.07106 " pathEditMode="relative" rAng="0" ptsTypes="AA">
                                      <p:cBhvr>
                                        <p:cTn id="29" dur="500" spd="-100000" fill="hold"/>
                                        <p:tgtEl>
                                          <p:spTgt spid="131"/>
                                        </p:tgtEl>
                                        <p:attrNameLst>
                                          <p:attrName>ppt_x</p:attrName>
                                          <p:attrName>ppt_y</p:attrName>
                                        </p:attrNameLst>
                                      </p:cBhvr>
                                      <p:rCtr x="-26" y="3542"/>
                                    </p:animMotion>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750"/>
                                        <p:tgtEl>
                                          <p:spTgt spid="11"/>
                                        </p:tgtEl>
                                      </p:cBhvr>
                                    </p:animEffect>
                                    <p:anim calcmode="lin" valueType="num">
                                      <p:cBhvr>
                                        <p:cTn id="33" dur="750" fill="hold"/>
                                        <p:tgtEl>
                                          <p:spTgt spid="11"/>
                                        </p:tgtEl>
                                        <p:attrNameLst>
                                          <p:attrName>ppt_x</p:attrName>
                                        </p:attrNameLst>
                                      </p:cBhvr>
                                      <p:tavLst>
                                        <p:tav tm="0">
                                          <p:val>
                                            <p:strVal val="#ppt_x"/>
                                          </p:val>
                                        </p:tav>
                                        <p:tav tm="100000">
                                          <p:val>
                                            <p:strVal val="#ppt_x"/>
                                          </p:val>
                                        </p:tav>
                                      </p:tavLst>
                                    </p:anim>
                                    <p:anim calcmode="lin" valueType="num">
                                      <p:cBhvr>
                                        <p:cTn id="34" dur="750" fill="hold"/>
                                        <p:tgtEl>
                                          <p:spTgt spid="11"/>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350"/>
                                        <p:tgtEl>
                                          <p:spTgt spid="7"/>
                                        </p:tgtEl>
                                      </p:cBhvr>
                                    </p:animEffect>
                                  </p:childTnLst>
                                </p:cTn>
                              </p:par>
                              <p:par>
                                <p:cTn id="38" presetID="63" presetClass="path" presetSubtype="0" decel="100000" fill="hold" grpId="1" nodeType="withEffect">
                                  <p:stCondLst>
                                    <p:cond delay="0"/>
                                  </p:stCondLst>
                                  <p:childTnLst>
                                    <p:animMotion origin="layout" path="M 0 0 L -0.00052 0.07106 " pathEditMode="relative" rAng="0" ptsTypes="AA">
                                      <p:cBhvr>
                                        <p:cTn id="39" dur="500" spd="-100000" fill="hold"/>
                                        <p:tgtEl>
                                          <p:spTgt spid="7"/>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4" grpId="0"/>
      <p:bldP spid="34" grpId="1"/>
      <p:bldP spid="35" grpId="0"/>
      <p:bldP spid="35" grpId="1"/>
      <p:bldP spid="7" grpId="0" animBg="1"/>
      <p:bldP spid="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627044" y="293112"/>
            <a:ext cx="6272784" cy="6272784"/>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624586" y="292104"/>
            <a:ext cx="6275242" cy="6273792"/>
          </a:xfrm>
          <a:prstGeom prst="rect">
            <a:avLst/>
          </a:prstGeom>
          <a:solidFill>
            <a:srgbClr val="09538F"/>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5966240" y="581026"/>
            <a:ext cx="5946377" cy="5734050"/>
            <a:chOff x="5977766" y="674090"/>
            <a:chExt cx="5946377" cy="5362494"/>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878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6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84885"/>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2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OCR handwriting </a:t>
              </a:r>
              <a:br>
                <a:rPr kumimoji="0" lang="en-US" sz="32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32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893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2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8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Custom </a:t>
              </a:r>
              <a:b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br>
              <a: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75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4000" b="1"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029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800" b="1" i="0" u="none" strike="noStrike" kern="0" cap="none" spc="-2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3855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2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6908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Customized language </a:t>
              </a:r>
              <a:b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Sentiment analysis, </a:t>
              </a:r>
              <a:b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69080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1"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Semilight" panose="020B0402040204020203" pitchFamily="34" charset="0"/>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16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Intend </a:t>
              </a:r>
              <a:b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24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9233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3927" rtl="0" eaLnBrk="1" fontAlgn="base" latinLnBrk="0" hangingPunct="1">
                <a:lnSpc>
                  <a:spcPct val="100000"/>
                </a:lnSpc>
                <a:spcBef>
                  <a:spcPts val="2400"/>
                </a:spcBef>
                <a:spcAft>
                  <a:spcPct val="0"/>
                </a:spcAft>
                <a:buClrTx/>
                <a:buSzPct val="90000"/>
                <a:buFont typeface="Wingdings" panose="05000000000000000000" pitchFamily="2" charset="2"/>
                <a:buNone/>
                <a:tabLst/>
                <a:defRPr/>
              </a:pPr>
              <a:r>
                <a:rPr kumimoji="0" lang="en-US" sz="3000" b="0" i="0" u="none" strike="noStrike" kern="0" cap="none" spc="10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Entity linking </a:t>
              </a:r>
              <a:br>
                <a:rPr kumimoji="0" lang="en-US" sz="3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br>
              <a:r>
                <a:rPr kumimoji="0" lang="en-US" sz="30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a:ea typeface="+mn-ea"/>
                  <a:cs typeface="Segoe UI Semilight" panose="020B0402040204020203" pitchFamily="34" charset="0"/>
                </a:rPr>
                <a:t>&amp; augmentation</a:t>
              </a:r>
            </a:p>
          </p:txBody>
        </p:sp>
      </p:grpSp>
      <p:sp>
        <p:nvSpPr>
          <p:cNvPr id="78" name="Rectangle 77">
            <a:extLst>
              <a:ext uri="{FF2B5EF4-FFF2-40B4-BE49-F238E27FC236}">
                <a16:creationId xmlns:a16="http://schemas.microsoft.com/office/drawing/2014/main" id="{9B315C54-75B5-498C-9600-F0C3412B2DE6}"/>
              </a:ext>
            </a:extLst>
          </p:cNvPr>
          <p:cNvSpPr/>
          <p:nvPr/>
        </p:nvSpPr>
        <p:spPr bwMode="auto">
          <a:xfrm>
            <a:off x="677982" y="2317319"/>
            <a:ext cx="5441348" cy="802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563"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5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rPr>
              <a:t>AI</a:t>
            </a:r>
          </a:p>
        </p:txBody>
      </p:sp>
      <p:sp>
        <p:nvSpPr>
          <p:cNvPr id="79" name="Rectangle 78">
            <a:extLst>
              <a:ext uri="{FF2B5EF4-FFF2-40B4-BE49-F238E27FC236}">
                <a16:creationId xmlns:a16="http://schemas.microsoft.com/office/drawing/2014/main" id="{5F3543B4-E00F-44F0-9762-F3CA8E27ECB2}"/>
              </a:ext>
            </a:extLst>
          </p:cNvPr>
          <p:cNvSpPr/>
          <p:nvPr/>
        </p:nvSpPr>
        <p:spPr bwMode="auto">
          <a:xfrm>
            <a:off x="638643" y="3057261"/>
            <a:ext cx="4597557" cy="15135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Vision</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Speech</a:t>
            </a:r>
          </a:p>
          <a:p>
            <a:pPr marL="0" marR="0" lvl="0" indent="0" algn="l" defTabSz="913927" rtl="0" eaLnBrk="1" fontAlgn="base" latinLnBrk="0" hangingPunct="1">
              <a:lnSpc>
                <a:spcPct val="90000"/>
              </a:lnSpc>
              <a:spcBef>
                <a:spcPts val="1200"/>
              </a:spcBef>
              <a:spcAft>
                <a:spcPct val="0"/>
              </a:spcAft>
              <a:buClrTx/>
              <a:buSzPct val="90000"/>
              <a:buFontTx/>
              <a:buNone/>
              <a:tabLst/>
              <a:defRPr/>
            </a:pPr>
            <a:r>
              <a:rPr kumimoji="0" lang="en-US" sz="2200" b="0" i="0" u="none" strike="noStrike" kern="0" cap="none" spc="0" normalizeH="0" baseline="0" noProof="0" dirty="0">
                <a:ln>
                  <a:noFill/>
                </a:ln>
                <a:gradFill>
                  <a:gsLst>
                    <a:gs pos="0">
                      <a:srgbClr val="1A1A1A"/>
                    </a:gs>
                    <a:gs pos="100000">
                      <a:srgbClr val="1A1A1A"/>
                    </a:gs>
                  </a:gsLst>
                  <a:lin ang="5400000" scaled="1"/>
                </a:gradFill>
                <a:effectLst/>
                <a:uLnTx/>
                <a:uFillTx/>
                <a:latin typeface="Segoe UI Semibold"/>
                <a:ea typeface="+mn-ea"/>
                <a:cs typeface="Segoe UI Semilight" panose="020B0402040204020203" pitchFamily="34" charset="0"/>
              </a:rPr>
              <a:t>Language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4" name="Straight Connector 93">
            <a:extLst>
              <a:ext uri="{FF2B5EF4-FFF2-40B4-BE49-F238E27FC236}">
                <a16:creationId xmlns:a16="http://schemas.microsoft.com/office/drawing/2014/main" id="{51160E19-ABEE-4B0D-90A4-FC078CD00F5D}"/>
              </a:ext>
            </a:extLst>
          </p:cNvPr>
          <p:cNvCxnSpPr>
            <a:cxnSpLocks/>
          </p:cNvCxnSpPr>
          <p:nvPr/>
        </p:nvCxnSpPr>
        <p:spPr>
          <a:xfrm>
            <a:off x="657858" y="1773852"/>
            <a:ext cx="2404124"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25CE27B-2C72-4FC6-9F9C-F0D9E4397B29}"/>
              </a:ext>
            </a:extLst>
          </p:cNvPr>
          <p:cNvCxnSpPr>
            <a:cxnSpLocks/>
          </p:cNvCxnSpPr>
          <p:nvPr/>
        </p:nvCxnSpPr>
        <p:spPr>
          <a:xfrm>
            <a:off x="3416724" y="1773852"/>
            <a:ext cx="5337893"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236C7FD-1DAF-4D30-81FE-227ACD67B6AD}"/>
              </a:ext>
            </a:extLst>
          </p:cNvPr>
          <p:cNvCxnSpPr>
            <a:cxnSpLocks/>
          </p:cNvCxnSpPr>
          <p:nvPr/>
        </p:nvCxnSpPr>
        <p:spPr>
          <a:xfrm>
            <a:off x="9019599" y="1773852"/>
            <a:ext cx="2404124" cy="0"/>
          </a:xfrm>
          <a:prstGeom prst="line">
            <a:avLst/>
          </a:prstGeom>
          <a:ln w="635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E24B99C-1CD2-42CF-803C-7D1A87B42A43}"/>
              </a:ext>
            </a:extLst>
          </p:cNvPr>
          <p:cNvGrpSpPr/>
          <p:nvPr/>
        </p:nvGrpSpPr>
        <p:grpSpPr>
          <a:xfrm>
            <a:off x="3338625" y="2025650"/>
            <a:ext cx="2719906" cy="3712991"/>
            <a:chOff x="3338625" y="2025650"/>
            <a:chExt cx="2719906" cy="3712991"/>
          </a:xfrm>
        </p:grpSpPr>
        <p:grpSp>
          <p:nvGrpSpPr>
            <p:cNvPr id="85" name="Group 84">
              <a:extLst>
                <a:ext uri="{FF2B5EF4-FFF2-40B4-BE49-F238E27FC236}">
                  <a16:creationId xmlns:a16="http://schemas.microsoft.com/office/drawing/2014/main" id="{F37027D3-BFFF-4CB6-BE76-59465E23EFDA}"/>
                </a:ext>
              </a:extLst>
            </p:cNvPr>
            <p:cNvGrpSpPr/>
            <p:nvPr/>
          </p:nvGrpSpPr>
          <p:grpSpPr>
            <a:xfrm>
              <a:off x="3338625" y="2025650"/>
              <a:ext cx="2719906" cy="3712991"/>
              <a:chOff x="3338625" y="2025650"/>
              <a:chExt cx="2719906" cy="3712991"/>
            </a:xfrm>
          </p:grpSpPr>
          <p:pic>
            <p:nvPicPr>
              <p:cNvPr id="25" name="Picture Placeholder 7">
                <a:extLst>
                  <a:ext uri="{FF2B5EF4-FFF2-40B4-BE49-F238E27FC236}">
                    <a16:creationId xmlns:a16="http://schemas.microsoft.com/office/drawing/2014/main" id="{343BF99C-852F-4153-BDD4-A256FB946F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84" name="Group 83">
                <a:extLst>
                  <a:ext uri="{FF2B5EF4-FFF2-40B4-BE49-F238E27FC236}">
                    <a16:creationId xmlns:a16="http://schemas.microsoft.com/office/drawing/2014/main" id="{A307C1C1-5A52-4E85-A766-BC0B8862205A}"/>
                  </a:ext>
                </a:extLst>
              </p:cNvPr>
              <p:cNvGrpSpPr/>
              <p:nvPr/>
            </p:nvGrpSpPr>
            <p:grpSpPr>
              <a:xfrm>
                <a:off x="3338625" y="2257424"/>
                <a:ext cx="2719906" cy="3481217"/>
                <a:chOff x="-7356832" y="4564064"/>
                <a:chExt cx="3145878" cy="4026421"/>
              </a:xfrm>
            </p:grpSpPr>
            <p:grpSp>
              <p:nvGrpSpPr>
                <p:cNvPr id="30" name="Group 29">
                  <a:extLst>
                    <a:ext uri="{FF2B5EF4-FFF2-40B4-BE49-F238E27FC236}">
                      <a16:creationId xmlns:a16="http://schemas.microsoft.com/office/drawing/2014/main" id="{9287405C-9835-470E-B923-12C519F844EC}"/>
                    </a:ext>
                  </a:extLst>
                </p:cNvPr>
                <p:cNvGrpSpPr/>
                <p:nvPr/>
              </p:nvGrpSpPr>
              <p:grpSpPr>
                <a:xfrm>
                  <a:off x="-7285904" y="4564064"/>
                  <a:ext cx="3074950" cy="1882323"/>
                  <a:chOff x="-4470975" y="2599831"/>
                  <a:chExt cx="4134954" cy="2531195"/>
                </a:xfrm>
              </p:grpSpPr>
              <p:sp>
                <p:nvSpPr>
                  <p:cNvPr id="31" name="Freeform: Shape 30">
                    <a:extLst>
                      <a:ext uri="{FF2B5EF4-FFF2-40B4-BE49-F238E27FC236}">
                        <a16:creationId xmlns:a16="http://schemas.microsoft.com/office/drawing/2014/main" id="{E1718BD7-E21C-4E43-8AB8-E7F7E17B3C8B}"/>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222BC82-5296-4E31-A090-1228B8944E69}"/>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31E66F0-DF24-429D-8EF4-00F53EA62E34}"/>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0D9BE2FE-867A-4CF4-B38D-30D7BEA25FA3}"/>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9F7D393-3739-4247-B1AF-DD68F78F8BC5}"/>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15780BC-618E-4ED8-A3B1-314992A5E9E1}"/>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4742A27-B8A0-4066-BDDB-7C0F17D9502D}"/>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9327594C-FF73-4713-B4B6-03F05D0B1786}"/>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974AB0A-5FE0-47A6-AEAD-D8B381B0221B}"/>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498CCB5-28B7-407E-B253-F02DA62F71A8}"/>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FE7FE94-69B9-43A5-A6D8-4C1499D58816}"/>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EB29B5A6-63BF-4EDA-B8AB-D43BD19307A9}"/>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7C8F30C-8E83-448A-8754-76FF229086CD}"/>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5E1DAAE-6CF9-4141-A969-31964457EFA1}"/>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4D5DCAD-49CB-4D45-8A17-33BD9A544163}"/>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C42A740F-2A00-4F4F-965B-360BDBA3587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D1721B10-FE28-4FC1-8751-11F5A9B4F0C5}"/>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3852C6-AA17-4EB0-879C-146E8844EE5C}"/>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0224D5D-FB01-4316-BC26-CE96DE80FBF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96A7022-2FF6-484F-9D7E-EA03D8630960}"/>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495D81A-98AF-4A8B-89C4-B020B8DDE9E2}"/>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27C7F2F-092E-456E-96A4-FDA14B099A2D}"/>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884EE7D-F7BF-4B13-B37C-29EA5BFF1C7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EAA427E1-2E5D-4D32-B4B1-455C87DF3092}"/>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11B5CD12-E345-4636-9063-616B3AE8553A}"/>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2B778DE-9BC0-4BF0-9D2F-F9AB1E964F4D}"/>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1BAAF73-FABA-4DE1-812C-ED09FA596338}"/>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F5EA04BE-6EFF-4E53-A614-01867197769C}"/>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147076D-B51F-460A-82DF-688197640941}"/>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59676EF-1D15-42CC-97A3-7D560AD990EA}"/>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854159B-1F5E-4AA2-B07D-FDCE11F7AFD1}"/>
                      </a:ext>
                    </a:extLst>
                  </p:cNvPr>
                  <p:cNvSpPr txBox="1"/>
                  <p:nvPr/>
                </p:nvSpPr>
                <p:spPr>
                  <a:xfrm>
                    <a:off x="-3871705" y="2797501"/>
                    <a:ext cx="1430728" cy="558150"/>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a:t>
                    </a:r>
                  </a:p>
                </p:txBody>
              </p:sp>
              <p:sp>
                <p:nvSpPr>
                  <p:cNvPr id="62" name="TextBox 61">
                    <a:extLst>
                      <a:ext uri="{FF2B5EF4-FFF2-40B4-BE49-F238E27FC236}">
                        <a16:creationId xmlns:a16="http://schemas.microsoft.com/office/drawing/2014/main" id="{8FBD52AC-240F-4E9B-B3B3-55DDC962C41E}"/>
                      </a:ext>
                    </a:extLst>
                  </p:cNvPr>
                  <p:cNvSpPr txBox="1"/>
                  <p:nvPr/>
                </p:nvSpPr>
                <p:spPr>
                  <a:xfrm>
                    <a:off x="-2946591" y="3411495"/>
                    <a:ext cx="1352716"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 cellular</a:t>
                    </a:r>
                  </a:p>
                </p:txBody>
              </p:sp>
              <p:sp>
                <p:nvSpPr>
                  <p:cNvPr id="63" name="TextBox 62">
                    <a:extLst>
                      <a:ext uri="{FF2B5EF4-FFF2-40B4-BE49-F238E27FC236}">
                        <a16:creationId xmlns:a16="http://schemas.microsoft.com/office/drawing/2014/main" id="{7E9DA30D-CA10-478A-89BF-0087E814BD32}"/>
                      </a:ext>
                    </a:extLst>
                  </p:cNvPr>
                  <p:cNvSpPr txBox="1"/>
                  <p:nvPr/>
                </p:nvSpPr>
                <p:spPr>
                  <a:xfrm>
                    <a:off x="-2704721" y="2920788"/>
                    <a:ext cx="163885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Meeting </a:t>
                    </a:r>
                    <a:b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4" name="TextBox 63">
                    <a:extLst>
                      <a:ext uri="{FF2B5EF4-FFF2-40B4-BE49-F238E27FC236}">
                        <a16:creationId xmlns:a16="http://schemas.microsoft.com/office/drawing/2014/main" id="{39D9338B-32BD-4BF0-97E1-49985A288DBB}"/>
                      </a:ext>
                    </a:extLst>
                  </p:cNvPr>
                  <p:cNvSpPr txBox="1"/>
                  <p:nvPr/>
                </p:nvSpPr>
                <p:spPr>
                  <a:xfrm>
                    <a:off x="-1615554" y="4023761"/>
                    <a:ext cx="127953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IBM Switchboard</a:t>
                    </a:r>
                  </a:p>
                </p:txBody>
              </p:sp>
              <p:sp>
                <p:nvSpPr>
                  <p:cNvPr id="65" name="TextBox 64">
                    <a:extLst>
                      <a:ext uri="{FF2B5EF4-FFF2-40B4-BE49-F238E27FC236}">
                        <a16:creationId xmlns:a16="http://schemas.microsoft.com/office/drawing/2014/main" id="{064C05D5-4F48-4515-A2DC-771A48701DFA}"/>
                      </a:ext>
                    </a:extLst>
                  </p:cNvPr>
                  <p:cNvSpPr txBox="1"/>
                  <p:nvPr/>
                </p:nvSpPr>
                <p:spPr>
                  <a:xfrm>
                    <a:off x="-4470975" y="3445499"/>
                    <a:ext cx="1107856" cy="665855"/>
                  </a:xfrm>
                  <a:prstGeom prst="rect">
                    <a:avLst/>
                  </a:prstGeom>
                  <a:noFill/>
                </p:spPr>
                <p:txBody>
                  <a:bodyPr wrap="square" lIns="179259" tIns="143407" rIns="179259" bIns="143407" rtlCol="0">
                    <a:spAutoFit/>
                  </a:bodyPr>
                  <a:lstStyle/>
                  <a:p>
                    <a:pPr marL="0" marR="0" lvl="0" indent="0" algn="r"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Broadcast speech</a:t>
                    </a:r>
                  </a:p>
                </p:txBody>
              </p:sp>
              <p:sp>
                <p:nvSpPr>
                  <p:cNvPr id="66" name="Oval 65">
                    <a:extLst>
                      <a:ext uri="{FF2B5EF4-FFF2-40B4-BE49-F238E27FC236}">
                        <a16:creationId xmlns:a16="http://schemas.microsoft.com/office/drawing/2014/main" id="{D87B8C52-A0D8-45EC-8F15-E051A3A3B28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0D43F64B-AF17-48EF-9C93-4EB35160B5B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CB622833-12F2-405B-AF99-A57C5A6C51C7}"/>
                      </a:ext>
                    </a:extLst>
                  </p:cNvPr>
                  <p:cNvGrpSpPr/>
                  <p:nvPr/>
                </p:nvGrpSpPr>
                <p:grpSpPr>
                  <a:xfrm>
                    <a:off x="-1811821" y="4943801"/>
                    <a:ext cx="872074" cy="187225"/>
                    <a:chOff x="9975718" y="3109333"/>
                    <a:chExt cx="1315753" cy="282477"/>
                  </a:xfrm>
                </p:grpSpPr>
                <p:pic>
                  <p:nvPicPr>
                    <p:cNvPr id="69" name="Picture 68">
                      <a:extLst>
                        <a:ext uri="{FF2B5EF4-FFF2-40B4-BE49-F238E27FC236}">
                          <a16:creationId xmlns:a16="http://schemas.microsoft.com/office/drawing/2014/main" id="{3C54AE9F-1394-49D0-8A06-28A6213F68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70" name="Freeform 12">
                      <a:extLst>
                        <a:ext uri="{FF2B5EF4-FFF2-40B4-BE49-F238E27FC236}">
                          <a16:creationId xmlns:a16="http://schemas.microsoft.com/office/drawing/2014/main" id="{91BC76A2-60DD-4AAD-A07A-E3D2A51C361C}"/>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1A1A1A"/>
                        </a:soli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8BE9E86A-D134-4544-8857-115A1DF2FC6C}"/>
                    </a:ext>
                  </a:extLst>
                </p:cNvPr>
                <p:cNvGrpSpPr/>
                <p:nvPr/>
              </p:nvGrpSpPr>
              <p:grpSpPr>
                <a:xfrm>
                  <a:off x="-7356832" y="7984317"/>
                  <a:ext cx="3073385" cy="606168"/>
                  <a:chOff x="210989" y="5921118"/>
                  <a:chExt cx="3903149" cy="606168"/>
                </a:xfrm>
              </p:grpSpPr>
              <p:cxnSp>
                <p:nvCxnSpPr>
                  <p:cNvPr id="72" name="Straight Connector 71">
                    <a:extLst>
                      <a:ext uri="{FF2B5EF4-FFF2-40B4-BE49-F238E27FC236}">
                        <a16:creationId xmlns:a16="http://schemas.microsoft.com/office/drawing/2014/main" id="{FA091B09-1CA0-4D0A-9C7E-CB4645AEFFD3}"/>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146E-3D86-4CC2-883F-92C2B35CF9D0}"/>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AA1FDF-940D-4E52-8EA4-10DC9A0D4A7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B09ADE-DFBA-4E77-A83A-019A98D06824}"/>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26F236-98F8-4D40-9B14-D65A01649B0A}"/>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016A85-AB8A-4979-B07D-19B159C6ADFB}"/>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6127839-3A0C-495B-BA66-2354140442FB}"/>
                      </a:ext>
                    </a:extLst>
                  </p:cNvPr>
                  <p:cNvSpPr txBox="1"/>
                  <p:nvPr/>
                </p:nvSpPr>
                <p:spPr>
                  <a:xfrm>
                    <a:off x="210989" y="6000142"/>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1993</a:t>
                    </a:r>
                  </a:p>
                </p:txBody>
              </p:sp>
              <p:sp>
                <p:nvSpPr>
                  <p:cNvPr id="79" name="TextBox 78">
                    <a:extLst>
                      <a:ext uri="{FF2B5EF4-FFF2-40B4-BE49-F238E27FC236}">
                        <a16:creationId xmlns:a16="http://schemas.microsoft.com/office/drawing/2014/main" id="{126CBD33-BD27-4FEA-8A3B-584C4D866978}"/>
                      </a:ext>
                    </a:extLst>
                  </p:cNvPr>
                  <p:cNvSpPr txBox="1"/>
                  <p:nvPr/>
                </p:nvSpPr>
                <p:spPr>
                  <a:xfrm>
                    <a:off x="3266305" y="6000146"/>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2017</a:t>
                    </a:r>
                  </a:p>
                </p:txBody>
              </p:sp>
              <p:sp>
                <p:nvSpPr>
                  <p:cNvPr id="80" name="TextBox 79">
                    <a:extLst>
                      <a:ext uri="{FF2B5EF4-FFF2-40B4-BE49-F238E27FC236}">
                        <a16:creationId xmlns:a16="http://schemas.microsoft.com/office/drawing/2014/main" id="{627405C1-1AB3-4C15-A44F-1FEA1378AFC0}"/>
                      </a:ext>
                    </a:extLst>
                  </p:cNvPr>
                  <p:cNvSpPr txBox="1"/>
                  <p:nvPr/>
                </p:nvSpPr>
                <p:spPr>
                  <a:xfrm>
                    <a:off x="921244" y="6000150"/>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2000</a:t>
                    </a:r>
                  </a:p>
                </p:txBody>
              </p:sp>
              <p:sp>
                <p:nvSpPr>
                  <p:cNvPr id="81" name="TextBox 80">
                    <a:extLst>
                      <a:ext uri="{FF2B5EF4-FFF2-40B4-BE49-F238E27FC236}">
                        <a16:creationId xmlns:a16="http://schemas.microsoft.com/office/drawing/2014/main" id="{2D2588F6-E406-43B3-9088-96EF82D1E705}"/>
                      </a:ext>
                    </a:extLst>
                  </p:cNvPr>
                  <p:cNvSpPr txBox="1"/>
                  <p:nvPr/>
                </p:nvSpPr>
                <p:spPr>
                  <a:xfrm>
                    <a:off x="1688448" y="6000154"/>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2006</a:t>
                    </a:r>
                  </a:p>
                </p:txBody>
              </p:sp>
              <p:sp>
                <p:nvSpPr>
                  <p:cNvPr id="82" name="TextBox 81">
                    <a:extLst>
                      <a:ext uri="{FF2B5EF4-FFF2-40B4-BE49-F238E27FC236}">
                        <a16:creationId xmlns:a16="http://schemas.microsoft.com/office/drawing/2014/main" id="{2F71FE8C-B916-45DD-9C66-FB437162FC2A}"/>
                      </a:ext>
                    </a:extLst>
                  </p:cNvPr>
                  <p:cNvSpPr txBox="1"/>
                  <p:nvPr/>
                </p:nvSpPr>
                <p:spPr>
                  <a:xfrm>
                    <a:off x="2448180" y="6000158"/>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dirty="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2010</a:t>
                    </a:r>
                  </a:p>
                </p:txBody>
              </p:sp>
            </p:grpSp>
          </p:grpSp>
        </p:grpSp>
        <p:sp>
          <p:nvSpPr>
            <p:cNvPr id="10" name="Picture Placeholder 3">
              <a:extLst>
                <a:ext uri="{FF2B5EF4-FFF2-40B4-BE49-F238E27FC236}">
                  <a16:creationId xmlns:a16="http://schemas.microsoft.com/office/drawing/2014/main" id="{52F26A6E-EB0D-49B8-890B-83EC71F820C9}"/>
                </a:ext>
              </a:extLst>
            </p:cNvPr>
            <p:cNvSpPr txBox="1">
              <a:spLocks/>
            </p:cNvSpPr>
            <p:nvPr/>
          </p:nvSpPr>
          <p:spPr>
            <a:xfrm>
              <a:off x="341254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0F6AF89D-CBF6-4EA3-997F-873FA2CFE25E}"/>
                </a:ext>
              </a:extLst>
            </p:cNvPr>
            <p:cNvSpPr/>
            <p:nvPr/>
          </p:nvSpPr>
          <p:spPr>
            <a:xfrm>
              <a:off x="3412065" y="2669045"/>
              <a:ext cx="2538415"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a:ea typeface="+mn-ea"/>
                  <a:cs typeface="+mn-cs"/>
                </a:rPr>
                <a:t>5.</a:t>
              </a:r>
              <a:r>
                <a:rPr kumimoji="0" lang="en-US" sz="4000" b="1" i="0" u="none" strike="noStrike" kern="1200" cap="none" spc="100" normalizeH="0" baseline="0" noProof="0" dirty="0">
                  <a:ln>
                    <a:noFill/>
                  </a:ln>
                  <a:gradFill>
                    <a:gsLst>
                      <a:gs pos="6079">
                        <a:srgbClr val="FFFFFF"/>
                      </a:gs>
                      <a:gs pos="18000">
                        <a:srgbClr val="FFFFFF"/>
                      </a:gs>
                    </a:gsLst>
                    <a:lin ang="5400000" scaled="0"/>
                  </a:gradFill>
                  <a:effectLst/>
                  <a:uLnTx/>
                  <a:uFillTx/>
                  <a:latin typeface="Segoe UI"/>
                  <a:ea typeface="+mn-ea"/>
                  <a:cs typeface="+mn-cs"/>
                </a:rPr>
                <a:t>1</a:t>
              </a:r>
              <a:r>
                <a:rPr kumimoji="0" lang="en-US" sz="20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Switchboard speech </a:t>
              </a:r>
              <a:b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recognition test</a:t>
              </a:r>
            </a:p>
          </p:txBody>
        </p:sp>
      </p:grpSp>
      <p:grpSp>
        <p:nvGrpSpPr>
          <p:cNvPr id="9" name="Group 8">
            <a:extLst>
              <a:ext uri="{FF2B5EF4-FFF2-40B4-BE49-F238E27FC236}">
                <a16:creationId xmlns:a16="http://schemas.microsoft.com/office/drawing/2014/main" id="{20190836-CDD4-497D-B944-A5164E3C4744}"/>
              </a:ext>
            </a:extLst>
          </p:cNvPr>
          <p:cNvGrpSpPr/>
          <p:nvPr/>
        </p:nvGrpSpPr>
        <p:grpSpPr>
          <a:xfrm>
            <a:off x="584199" y="2022032"/>
            <a:ext cx="2542032" cy="2542032"/>
            <a:chOff x="584199" y="2022032"/>
            <a:chExt cx="2542032" cy="2542032"/>
          </a:xfrm>
        </p:grpSpPr>
        <p:pic>
          <p:nvPicPr>
            <p:cNvPr id="22" name="Picture Placeholder 5">
              <a:extLst>
                <a:ext uri="{FF2B5EF4-FFF2-40B4-BE49-F238E27FC236}">
                  <a16:creationId xmlns:a16="http://schemas.microsoft.com/office/drawing/2014/main" id="{ACC9F148-7191-4D1F-BFD7-F1F346746F1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4199" y="2022032"/>
              <a:ext cx="2542032" cy="2542032"/>
            </a:xfrm>
            <a:prstGeom prst="rect">
              <a:avLst/>
            </a:prstGeom>
          </p:spPr>
        </p:pic>
        <p:sp>
          <p:nvSpPr>
            <p:cNvPr id="8" name="Picture Placeholder 3">
              <a:extLst>
                <a:ext uri="{FF2B5EF4-FFF2-40B4-BE49-F238E27FC236}">
                  <a16:creationId xmlns:a16="http://schemas.microsoft.com/office/drawing/2014/main" id="{552EF1FF-2914-4302-A272-AF8247F91D5D}"/>
                </a:ext>
              </a:extLst>
            </p:cNvPr>
            <p:cNvSpPr txBox="1">
              <a:spLocks/>
            </p:cNvSpPr>
            <p:nvPr/>
          </p:nvSpPr>
          <p:spPr>
            <a:xfrm>
              <a:off x="584199"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39DC33C9-7FAF-4912-9C46-484D2C6E1539}"/>
                </a:ext>
              </a:extLst>
            </p:cNvPr>
            <p:cNvSpPr/>
            <p:nvPr/>
          </p:nvSpPr>
          <p:spPr>
            <a:xfrm>
              <a:off x="584199" y="2669045"/>
              <a:ext cx="2538414"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a:ea typeface="+mn-ea"/>
                  <a:cs typeface="+mn-cs"/>
                </a:rPr>
                <a:t>9</a:t>
              </a:r>
              <a:r>
                <a:rPr kumimoji="0" lang="en-US" sz="4000" b="1" i="0" u="none" strike="noStrike" kern="1200" cap="none" spc="100" normalizeH="0" baseline="0" noProof="0" dirty="0">
                  <a:ln>
                    <a:noFill/>
                  </a:ln>
                  <a:gradFill>
                    <a:gsLst>
                      <a:gs pos="6079">
                        <a:srgbClr val="FFFFFF"/>
                      </a:gs>
                      <a:gs pos="18000">
                        <a:srgbClr val="FFFFFF"/>
                      </a:gs>
                    </a:gsLst>
                    <a:lin ang="5400000" scaled="0"/>
                  </a:gradFill>
                  <a:effectLst/>
                  <a:uLnTx/>
                  <a:uFillTx/>
                  <a:latin typeface="Segoe UI"/>
                  <a:ea typeface="+mn-ea"/>
                  <a:cs typeface="+mn-cs"/>
                </a:rPr>
                <a:t>6</a:t>
              </a:r>
              <a:r>
                <a:rPr kumimoji="0" lang="en-US" sz="20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RESNET vision test </a:t>
              </a:r>
              <a:b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152 layers</a:t>
              </a:r>
            </a:p>
          </p:txBody>
        </p:sp>
      </p:grpSp>
      <p:grpSp>
        <p:nvGrpSpPr>
          <p:cNvPr id="13" name="Group 12">
            <a:extLst>
              <a:ext uri="{FF2B5EF4-FFF2-40B4-BE49-F238E27FC236}">
                <a16:creationId xmlns:a16="http://schemas.microsoft.com/office/drawing/2014/main" id="{D9901031-F14B-4E3F-8D13-76EC4D8A6D62}"/>
              </a:ext>
            </a:extLst>
          </p:cNvPr>
          <p:cNvGrpSpPr/>
          <p:nvPr/>
        </p:nvGrpSpPr>
        <p:grpSpPr>
          <a:xfrm>
            <a:off x="9020056" y="2022031"/>
            <a:ext cx="2542032" cy="2542032"/>
            <a:chOff x="6237273" y="2022032"/>
            <a:chExt cx="2542032" cy="2542032"/>
          </a:xfrm>
        </p:grpSpPr>
        <p:pic>
          <p:nvPicPr>
            <p:cNvPr id="23" name="Picture 22" descr="A picture containing wall, clock, object&#10;&#10;Description generated with high confidence">
              <a:extLst>
                <a:ext uri="{FF2B5EF4-FFF2-40B4-BE49-F238E27FC236}">
                  <a16:creationId xmlns:a16="http://schemas.microsoft.com/office/drawing/2014/main" id="{D2589209-BBB1-42F1-A28A-5A9C29484765}"/>
                </a:ext>
              </a:extLst>
            </p:cNvPr>
            <p:cNvPicPr>
              <a:picLocks noChangeAspect="1"/>
            </p:cNvPicPr>
            <p:nvPr/>
          </p:nvPicPr>
          <p:blipFill rotWithShape="1">
            <a:blip r:embed="rId5"/>
            <a:srcRect l="22059" r="22059"/>
            <a:stretch/>
          </p:blipFill>
          <p:spPr>
            <a:xfrm>
              <a:off x="6237273" y="2022032"/>
              <a:ext cx="2542032" cy="2542032"/>
            </a:xfrm>
            <a:prstGeom prst="rect">
              <a:avLst/>
            </a:prstGeom>
          </p:spPr>
        </p:pic>
        <p:sp>
          <p:nvSpPr>
            <p:cNvPr id="12" name="Picture Placeholder 3">
              <a:extLst>
                <a:ext uri="{FF2B5EF4-FFF2-40B4-BE49-F238E27FC236}">
                  <a16:creationId xmlns:a16="http://schemas.microsoft.com/office/drawing/2014/main" id="{A80D757E-63A5-48BD-ADBF-1228B9B2794E}"/>
                </a:ext>
              </a:extLst>
            </p:cNvPr>
            <p:cNvSpPr txBox="1">
              <a:spLocks/>
            </p:cNvSpPr>
            <p:nvPr/>
          </p:nvSpPr>
          <p:spPr>
            <a:xfrm>
              <a:off x="6240891"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3B2BF234-359F-4D5F-86D6-01F7A3A24A9F}"/>
                </a:ext>
              </a:extLst>
            </p:cNvPr>
            <p:cNvSpPr/>
            <p:nvPr/>
          </p:nvSpPr>
          <p:spPr>
            <a:xfrm>
              <a:off x="6239932" y="2669045"/>
              <a:ext cx="2538415"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a:ea typeface="+mn-ea"/>
                  <a:cs typeface="+mn-cs"/>
                </a:rPr>
                <a:t>88.</a:t>
              </a:r>
              <a:r>
                <a:rPr kumimoji="0" lang="en-US" sz="4000" b="1" i="0" u="none" strike="noStrike" kern="1200" cap="none" spc="100" normalizeH="0" baseline="0" noProof="0" dirty="0">
                  <a:ln>
                    <a:noFill/>
                  </a:ln>
                  <a:gradFill>
                    <a:gsLst>
                      <a:gs pos="6079">
                        <a:srgbClr val="FFFFFF"/>
                      </a:gs>
                      <a:gs pos="18000">
                        <a:srgbClr val="FFFFFF"/>
                      </a:gs>
                    </a:gsLst>
                    <a:lin ang="5400000" scaled="0"/>
                  </a:gradFill>
                  <a:effectLst/>
                  <a:uLnTx/>
                  <a:uFillTx/>
                  <a:latin typeface="Segoe UI"/>
                  <a:ea typeface="+mn-ea"/>
                  <a:cs typeface="+mn-cs"/>
                </a:rPr>
                <a:t>5</a:t>
              </a:r>
              <a:r>
                <a:rPr kumimoji="0" lang="en-US" sz="20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SQuAD reading </a:t>
              </a:r>
              <a:b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comprehension test</a:t>
              </a:r>
            </a:p>
          </p:txBody>
        </p:sp>
      </p:grpSp>
      <p:grpSp>
        <p:nvGrpSpPr>
          <p:cNvPr id="14" name="Group 13">
            <a:extLst>
              <a:ext uri="{FF2B5EF4-FFF2-40B4-BE49-F238E27FC236}">
                <a16:creationId xmlns:a16="http://schemas.microsoft.com/office/drawing/2014/main" id="{77CC342A-C13E-44B4-99F4-06DA3618A4EC}"/>
              </a:ext>
            </a:extLst>
          </p:cNvPr>
          <p:cNvGrpSpPr/>
          <p:nvPr/>
        </p:nvGrpSpPr>
        <p:grpSpPr>
          <a:xfrm>
            <a:off x="6195350" y="2017712"/>
            <a:ext cx="2544227" cy="2546352"/>
            <a:chOff x="9065160" y="2017712"/>
            <a:chExt cx="2544227" cy="2546352"/>
          </a:xfrm>
        </p:grpSpPr>
        <p:pic>
          <p:nvPicPr>
            <p:cNvPr id="21" name="Picture 20">
              <a:extLst>
                <a:ext uri="{FF2B5EF4-FFF2-40B4-BE49-F238E27FC236}">
                  <a16:creationId xmlns:a16="http://schemas.microsoft.com/office/drawing/2014/main" id="{3346C6DB-95F8-4D99-94CE-0DEE08F3155D}"/>
                </a:ext>
              </a:extLst>
            </p:cNvPr>
            <p:cNvPicPr>
              <a:picLocks noChangeAspect="1"/>
            </p:cNvPicPr>
            <p:nvPr/>
          </p:nvPicPr>
          <p:blipFill rotWithShape="1">
            <a:blip r:embed="rId6"/>
            <a:srcRect l="42859" t="37254" r="21910" b="14172"/>
            <a:stretch/>
          </p:blipFill>
          <p:spPr>
            <a:xfrm>
              <a:off x="9065160" y="2017712"/>
              <a:ext cx="2542489" cy="2546351"/>
            </a:xfrm>
            <a:prstGeom prst="rect">
              <a:avLst/>
            </a:prstGeom>
          </p:spPr>
        </p:pic>
        <p:sp>
          <p:nvSpPr>
            <p:cNvPr id="86" name="Picture Placeholder 3">
              <a:extLst>
                <a:ext uri="{FF2B5EF4-FFF2-40B4-BE49-F238E27FC236}">
                  <a16:creationId xmlns:a16="http://schemas.microsoft.com/office/drawing/2014/main" id="{E213A3DE-8923-416A-AFE4-8F792724DEE4}"/>
                </a:ext>
              </a:extLst>
            </p:cNvPr>
            <p:cNvSpPr txBox="1">
              <a:spLocks/>
            </p:cNvSpPr>
            <p:nvPr/>
          </p:nvSpPr>
          <p:spPr>
            <a:xfrm>
              <a:off x="9069235" y="2025650"/>
              <a:ext cx="2538414" cy="2538414"/>
            </a:xfrm>
            <a:prstGeom prst="rect">
              <a:avLst/>
            </a:prstGeom>
            <a:solidFill>
              <a:schemeClr val="tx1">
                <a:alpha val="63000"/>
              </a:scheme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AC3A481D-920B-4348-BE14-B850696F904D}"/>
                </a:ext>
              </a:extLst>
            </p:cNvPr>
            <p:cNvSpPr/>
            <p:nvPr/>
          </p:nvSpPr>
          <p:spPr>
            <a:xfrm>
              <a:off x="9067798" y="2669045"/>
              <a:ext cx="2541589"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a:ea typeface="+mn-ea"/>
                  <a:cs typeface="+mn-cs"/>
                </a:rPr>
                <a:t>69.</a:t>
              </a:r>
              <a:r>
                <a:rPr kumimoji="0" lang="en-US" sz="4000" b="1" i="0" u="none" strike="noStrike" kern="1200" cap="none" spc="100" normalizeH="0" baseline="0" noProof="0" dirty="0">
                  <a:ln>
                    <a:noFill/>
                  </a:ln>
                  <a:gradFill>
                    <a:gsLst>
                      <a:gs pos="6079">
                        <a:srgbClr val="FFFFFF"/>
                      </a:gs>
                      <a:gs pos="18000">
                        <a:srgbClr val="FFFFFF"/>
                      </a:gs>
                    </a:gsLst>
                    <a:lin ang="5400000" scaled="0"/>
                  </a:gradFill>
                  <a:effectLst/>
                  <a:uLnTx/>
                  <a:uFillTx/>
                  <a:latin typeface="Segoe UI"/>
                  <a:ea typeface="+mn-ea"/>
                  <a:cs typeface="+mn-cs"/>
                </a:rPr>
                <a:t>9</a:t>
              </a:r>
              <a:r>
                <a:rPr kumimoji="0" lang="en-US" sz="20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alt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MT </a:t>
              </a:r>
              <a:br>
                <a:rPr kumimoji="0" lang="en-US" alt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br>
              <a:r>
                <a:rPr kumimoji="0" lang="en-US" altLang="en-US" sz="1600" b="0" i="0" u="none" strike="noStrike" kern="1200" cap="none" spc="0" normalizeH="0" baseline="0" noProof="0" dirty="0">
                  <a:ln>
                    <a:noFill/>
                  </a:ln>
                  <a:gradFill>
                    <a:gsLst>
                      <a:gs pos="6079">
                        <a:srgbClr val="FFFFFF"/>
                      </a:gs>
                      <a:gs pos="18000">
                        <a:srgbClr val="FFFFFF"/>
                      </a:gs>
                    </a:gsLst>
                    <a:lin ang="5400000" scaled="0"/>
                  </a:gradFill>
                  <a:effectLst/>
                  <a:uLnTx/>
                  <a:uFillTx/>
                  <a:latin typeface="Segoe UI Semibold"/>
                  <a:ea typeface="+mn-ea"/>
                  <a:cs typeface="+mn-cs"/>
                </a:rPr>
                <a:t>research system</a:t>
              </a:r>
            </a:p>
          </p:txBody>
        </p:sp>
      </p:grpSp>
      <p:sp>
        <p:nvSpPr>
          <p:cNvPr id="83" name="Title 3">
            <a:extLst>
              <a:ext uri="{FF2B5EF4-FFF2-40B4-BE49-F238E27FC236}">
                <a16:creationId xmlns:a16="http://schemas.microsoft.com/office/drawing/2014/main" id="{FEFBC5C9-EFFC-497C-A6F6-40044501EE44}"/>
              </a:ext>
            </a:extLst>
          </p:cNvPr>
          <p:cNvSpPr txBox="1">
            <a:spLocks/>
          </p:cNvSpPr>
          <p:nvPr/>
        </p:nvSpPr>
        <p:spPr bwMode="auto">
          <a:xfrm>
            <a:off x="580124" y="4835896"/>
            <a:ext cx="2542490"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2016</a:t>
            </a:r>
          </a:p>
          <a:p>
            <a:pPr marL="0" marR="0" lvl="0" indent="0" algn="l" defTabSz="932742" rtl="0" eaLnBrk="1" fontAlgn="auto" latinLnBrk="0" hangingPunct="1">
              <a:lnSpc>
                <a:spcPct val="100000"/>
              </a:lnSpc>
              <a:spcBef>
                <a:spcPts val="800"/>
              </a:spcBef>
              <a:spcAft>
                <a:spcPts val="588"/>
              </a:spcAft>
              <a:buClrTx/>
              <a:buSzTx/>
              <a:buFontTx/>
              <a:buNone/>
              <a:tabLst/>
              <a:defRPr/>
            </a:pP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Object recognition </a:t>
            </a:r>
            <a:b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a:t>
            </a:r>
          </a:p>
        </p:txBody>
      </p:sp>
      <p:sp>
        <p:nvSpPr>
          <p:cNvPr id="88" name="Title 3">
            <a:extLst>
              <a:ext uri="{FF2B5EF4-FFF2-40B4-BE49-F238E27FC236}">
                <a16:creationId xmlns:a16="http://schemas.microsoft.com/office/drawing/2014/main" id="{41C2BA86-8259-4213-84EE-22B2D433BE68}"/>
              </a:ext>
            </a:extLst>
          </p:cNvPr>
          <p:cNvSpPr txBox="1">
            <a:spLocks/>
          </p:cNvSpPr>
          <p:nvPr/>
        </p:nvSpPr>
        <p:spPr bwMode="auto">
          <a:xfrm>
            <a:off x="3408470" y="4835896"/>
            <a:ext cx="2542490"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2017</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Speech recognition</a:t>
            </a:r>
            <a:b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a:t>
            </a:r>
          </a:p>
        </p:txBody>
      </p:sp>
      <p:sp>
        <p:nvSpPr>
          <p:cNvPr id="89" name="Title 3">
            <a:extLst>
              <a:ext uri="{FF2B5EF4-FFF2-40B4-BE49-F238E27FC236}">
                <a16:creationId xmlns:a16="http://schemas.microsoft.com/office/drawing/2014/main" id="{5F636AAF-BC26-48AD-B941-4D3D40B20F7B}"/>
              </a:ext>
            </a:extLst>
          </p:cNvPr>
          <p:cNvSpPr txBox="1">
            <a:spLocks/>
          </p:cNvSpPr>
          <p:nvPr/>
        </p:nvSpPr>
        <p:spPr bwMode="auto">
          <a:xfrm>
            <a:off x="9019599" y="4835895"/>
            <a:ext cx="2659534"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January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Machine reading comprehension</a:t>
            </a:r>
            <a:b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 </a:t>
            </a:r>
          </a:p>
        </p:txBody>
      </p:sp>
      <p:sp>
        <p:nvSpPr>
          <p:cNvPr id="90" name="Title 3">
            <a:extLst>
              <a:ext uri="{FF2B5EF4-FFF2-40B4-BE49-F238E27FC236}">
                <a16:creationId xmlns:a16="http://schemas.microsoft.com/office/drawing/2014/main" id="{9141F492-6725-47D4-A423-4702DD2AEBD4}"/>
              </a:ext>
            </a:extLst>
          </p:cNvPr>
          <p:cNvSpPr txBox="1">
            <a:spLocks/>
          </p:cNvSpPr>
          <p:nvPr/>
        </p:nvSpPr>
        <p:spPr bwMode="auto">
          <a:xfrm>
            <a:off x="6195351" y="4835896"/>
            <a:ext cx="2542490"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dirty="0">
                <a:ln w="3175">
                  <a:noFill/>
                </a:ln>
                <a:gradFill>
                  <a:gsLst>
                    <a:gs pos="1250">
                      <a:srgbClr val="0078D4"/>
                    </a:gs>
                    <a:gs pos="100000">
                      <a:srgbClr val="0078D4"/>
                    </a:gs>
                  </a:gsLst>
                  <a:lin ang="5400000" scaled="0"/>
                </a:gradFill>
                <a:effectLst/>
                <a:uLnTx/>
                <a:uFillTx/>
                <a:latin typeface="Segoe UI" panose="020B0502040204020203" pitchFamily="34" charset="0"/>
                <a:ea typeface="+mn-ea"/>
                <a:cs typeface="Segoe UI" panose="020B0502040204020203" pitchFamily="34" charset="0"/>
              </a:rPr>
              <a:t>March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Machine translation</a:t>
            </a:r>
            <a:b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w="3175">
                  <a:noFill/>
                </a:ln>
                <a:gradFill>
                  <a:gsLst>
                    <a:gs pos="1250">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Human parity</a:t>
            </a:r>
          </a:p>
        </p:txBody>
      </p:sp>
      <p:sp>
        <p:nvSpPr>
          <p:cNvPr id="87" name="Title 2">
            <a:extLst>
              <a:ext uri="{FF2B5EF4-FFF2-40B4-BE49-F238E27FC236}">
                <a16:creationId xmlns:a16="http://schemas.microsoft.com/office/drawing/2014/main" id="{4E0433E6-41B0-4355-9594-1C76BCD215B5}"/>
              </a:ext>
            </a:extLst>
          </p:cNvPr>
          <p:cNvSpPr txBox="1">
            <a:spLocks/>
          </p:cNvSpPr>
          <p:nvPr/>
        </p:nvSpPr>
        <p:spPr>
          <a:xfrm>
            <a:off x="586740"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latin typeface="Segoe UI Light" panose="020B0502040204020203" pitchFamily="34" charset="0"/>
                <a:cs typeface="Segoe UI Light" panose="020B0502040204020203" pitchFamily="34" charset="0"/>
              </a:rPr>
              <a:t>Microsoft  AI breakthroughs</a:t>
            </a:r>
          </a:p>
        </p:txBody>
      </p:sp>
      <p:sp>
        <p:nvSpPr>
          <p:cNvPr id="91" name="Rectangle 90">
            <a:extLst>
              <a:ext uri="{FF2B5EF4-FFF2-40B4-BE49-F238E27FC236}">
                <a16:creationId xmlns:a16="http://schemas.microsoft.com/office/drawing/2014/main" id="{3C3CF560-D17E-462D-9FFD-D465CED0CD39}"/>
              </a:ext>
            </a:extLst>
          </p:cNvPr>
          <p:cNvSpPr/>
          <p:nvPr/>
        </p:nvSpPr>
        <p:spPr>
          <a:xfrm>
            <a:off x="1368072" y="1545824"/>
            <a:ext cx="1157014" cy="400105"/>
          </a:xfrm>
          <a:prstGeom prst="rect">
            <a:avLst/>
          </a:prstGeom>
          <a:solidFill>
            <a:schemeClr val="bg1"/>
          </a:solidFill>
        </p:spPr>
        <p:txBody>
          <a:bodyPr wrap="square">
            <a:spAutoFit/>
          </a:bodyPr>
          <a:lstStyle/>
          <a:p>
            <a:pPr algn="ctr"/>
            <a:r>
              <a:rPr lang="en-US" sz="2000" dirty="0">
                <a:solidFill>
                  <a:srgbClr val="0070C0"/>
                </a:solidFill>
              </a:rPr>
              <a:t>Vision</a:t>
            </a:r>
            <a:endParaRPr lang="en-US" sz="1400" dirty="0">
              <a:solidFill>
                <a:srgbClr val="0070C0"/>
              </a:solidFill>
            </a:endParaRPr>
          </a:p>
        </p:txBody>
      </p:sp>
      <p:sp>
        <p:nvSpPr>
          <p:cNvPr id="92" name="Rectangle 91">
            <a:extLst>
              <a:ext uri="{FF2B5EF4-FFF2-40B4-BE49-F238E27FC236}">
                <a16:creationId xmlns:a16="http://schemas.microsoft.com/office/drawing/2014/main" id="{6EB090B4-C943-41EE-A987-6E83CAF6AF43}"/>
              </a:ext>
            </a:extLst>
          </p:cNvPr>
          <p:cNvSpPr/>
          <p:nvPr/>
        </p:nvSpPr>
        <p:spPr>
          <a:xfrm>
            <a:off x="5670368" y="1545824"/>
            <a:ext cx="1240948" cy="400110"/>
          </a:xfrm>
          <a:prstGeom prst="rect">
            <a:avLst/>
          </a:prstGeom>
          <a:solidFill>
            <a:schemeClr val="bg1"/>
          </a:solidFill>
        </p:spPr>
        <p:txBody>
          <a:bodyPr wrap="square">
            <a:spAutoFit/>
          </a:bodyPr>
          <a:lstStyle/>
          <a:p>
            <a:pPr algn="ctr"/>
            <a:r>
              <a:rPr lang="en-US" sz="2000" dirty="0">
                <a:solidFill>
                  <a:srgbClr val="0070C0"/>
                </a:solidFill>
              </a:rPr>
              <a:t>Speech</a:t>
            </a:r>
            <a:endParaRPr lang="en-US" sz="1400" dirty="0">
              <a:solidFill>
                <a:srgbClr val="0070C0"/>
              </a:solidFill>
            </a:endParaRPr>
          </a:p>
        </p:txBody>
      </p:sp>
      <p:sp>
        <p:nvSpPr>
          <p:cNvPr id="93" name="Rectangle 92">
            <a:extLst>
              <a:ext uri="{FF2B5EF4-FFF2-40B4-BE49-F238E27FC236}">
                <a16:creationId xmlns:a16="http://schemas.microsoft.com/office/drawing/2014/main" id="{75FB0BA3-16BC-4688-8FBC-17CB958F9CEF}"/>
              </a:ext>
            </a:extLst>
          </p:cNvPr>
          <p:cNvSpPr/>
          <p:nvPr/>
        </p:nvSpPr>
        <p:spPr>
          <a:xfrm>
            <a:off x="9577983" y="1545824"/>
            <a:ext cx="1478708" cy="400110"/>
          </a:xfrm>
          <a:prstGeom prst="rect">
            <a:avLst/>
          </a:prstGeom>
          <a:solidFill>
            <a:schemeClr val="bg1"/>
          </a:solidFill>
        </p:spPr>
        <p:txBody>
          <a:bodyPr wrap="square">
            <a:spAutoFit/>
          </a:bodyPr>
          <a:lstStyle/>
          <a:p>
            <a:pPr algn="ctr"/>
            <a:r>
              <a:rPr lang="en-US" sz="2000" dirty="0">
                <a:solidFill>
                  <a:srgbClr val="0070C0"/>
                </a:solidFill>
              </a:rPr>
              <a:t>Language</a:t>
            </a:r>
            <a:endParaRPr lang="en-US" sz="1400" dirty="0">
              <a:solidFill>
                <a:srgbClr val="0070C0"/>
              </a:solidFill>
            </a:endParaRPr>
          </a:p>
        </p:txBody>
      </p:sp>
    </p:spTree>
    <p:extLst>
      <p:ext uri="{BB962C8B-B14F-4D97-AF65-F5344CB8AC3E}">
        <p14:creationId xmlns:p14="http://schemas.microsoft.com/office/powerpoint/2010/main" val="155621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CAC6F671-1982-42EC-9A8D-2FAE4D58EE62}"/>
              </a:ext>
            </a:extLst>
          </p:cNvPr>
          <p:cNvGrpSpPr/>
          <p:nvPr/>
        </p:nvGrpSpPr>
        <p:grpSpPr>
          <a:xfrm>
            <a:off x="2409715" y="1270629"/>
            <a:ext cx="7372572" cy="4318882"/>
            <a:chOff x="3035492" y="1637212"/>
            <a:chExt cx="6121018" cy="3585716"/>
          </a:xfrm>
        </p:grpSpPr>
        <p:pic>
          <p:nvPicPr>
            <p:cNvPr id="3" name="Picture 2">
              <a:extLst>
                <a:ext uri="{FF2B5EF4-FFF2-40B4-BE49-F238E27FC236}">
                  <a16:creationId xmlns:a16="http://schemas.microsoft.com/office/drawing/2014/main" id="{5566FC8A-8496-41DC-865A-797196DDF888}"/>
                </a:ext>
              </a:extLst>
            </p:cNvPr>
            <p:cNvPicPr>
              <a:picLocks noChangeAspect="1"/>
            </p:cNvPicPr>
            <p:nvPr/>
          </p:nvPicPr>
          <p:blipFill>
            <a:blip r:embed="rId3"/>
            <a:stretch>
              <a:fillRect/>
            </a:stretch>
          </p:blipFill>
          <p:spPr>
            <a:xfrm>
              <a:off x="3035492" y="1637212"/>
              <a:ext cx="6121018" cy="3585716"/>
            </a:xfrm>
            <a:prstGeom prst="rect">
              <a:avLst/>
            </a:prstGeom>
          </p:spPr>
        </p:pic>
        <p:sp>
          <p:nvSpPr>
            <p:cNvPr id="3742" name="Oval 3741">
              <a:extLst>
                <a:ext uri="{FF2B5EF4-FFF2-40B4-BE49-F238E27FC236}">
                  <a16:creationId xmlns:a16="http://schemas.microsoft.com/office/drawing/2014/main" id="{36F47431-BD23-4C54-9B60-DC9EE6559F16}"/>
                </a:ext>
              </a:extLst>
            </p:cNvPr>
            <p:cNvSpPr/>
            <p:nvPr/>
          </p:nvSpPr>
          <p:spPr bwMode="auto">
            <a:xfrm>
              <a:off x="4352928" y="2882941"/>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3" name="Oval 3742">
              <a:extLst>
                <a:ext uri="{FF2B5EF4-FFF2-40B4-BE49-F238E27FC236}">
                  <a16:creationId xmlns:a16="http://schemas.microsoft.com/office/drawing/2014/main" id="{FB39B613-921C-463B-A972-DCADBF7641E3}"/>
                </a:ext>
              </a:extLst>
            </p:cNvPr>
            <p:cNvSpPr/>
            <p:nvPr/>
          </p:nvSpPr>
          <p:spPr bwMode="auto">
            <a:xfrm>
              <a:off x="4221090" y="290076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4" name="Oval 3743">
              <a:extLst>
                <a:ext uri="{FF2B5EF4-FFF2-40B4-BE49-F238E27FC236}">
                  <a16:creationId xmlns:a16="http://schemas.microsoft.com/office/drawing/2014/main" id="{5F9BA87B-CA9E-4DD6-9D45-19379BF37FAA}"/>
                </a:ext>
              </a:extLst>
            </p:cNvPr>
            <p:cNvSpPr/>
            <p:nvPr/>
          </p:nvSpPr>
          <p:spPr bwMode="auto">
            <a:xfrm>
              <a:off x="4274973" y="270406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5" name="Oval 3744">
              <a:extLst>
                <a:ext uri="{FF2B5EF4-FFF2-40B4-BE49-F238E27FC236}">
                  <a16:creationId xmlns:a16="http://schemas.microsoft.com/office/drawing/2014/main" id="{060C0888-503C-4466-8CEC-99394895235C}"/>
                </a:ext>
              </a:extLst>
            </p:cNvPr>
            <p:cNvSpPr/>
            <p:nvPr/>
          </p:nvSpPr>
          <p:spPr bwMode="auto">
            <a:xfrm>
              <a:off x="4082921" y="265862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6" name="Oval 3745">
              <a:extLst>
                <a:ext uri="{FF2B5EF4-FFF2-40B4-BE49-F238E27FC236}">
                  <a16:creationId xmlns:a16="http://schemas.microsoft.com/office/drawing/2014/main" id="{2BAADA0B-407D-47E4-A367-7A91AC399272}"/>
                </a:ext>
              </a:extLst>
            </p:cNvPr>
            <p:cNvSpPr/>
            <p:nvPr/>
          </p:nvSpPr>
          <p:spPr bwMode="auto">
            <a:xfrm>
              <a:off x="4542906" y="2687643"/>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7" name="Oval 3746">
              <a:extLst>
                <a:ext uri="{FF2B5EF4-FFF2-40B4-BE49-F238E27FC236}">
                  <a16:creationId xmlns:a16="http://schemas.microsoft.com/office/drawing/2014/main" id="{DB3568A3-64B7-433B-809F-29ECF35A9402}"/>
                </a:ext>
              </a:extLst>
            </p:cNvPr>
            <p:cNvSpPr/>
            <p:nvPr/>
          </p:nvSpPr>
          <p:spPr bwMode="auto">
            <a:xfrm>
              <a:off x="4080729" y="3063525"/>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8" name="Oval 3747">
              <a:extLst>
                <a:ext uri="{FF2B5EF4-FFF2-40B4-BE49-F238E27FC236}">
                  <a16:creationId xmlns:a16="http://schemas.microsoft.com/office/drawing/2014/main" id="{4B064A5C-26CE-453C-AC3C-F910D0AAD502}"/>
                </a:ext>
              </a:extLst>
            </p:cNvPr>
            <p:cNvSpPr/>
            <p:nvPr/>
          </p:nvSpPr>
          <p:spPr bwMode="auto">
            <a:xfrm>
              <a:off x="3736854" y="2894612"/>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3" name="Oval 3752">
              <a:extLst>
                <a:ext uri="{FF2B5EF4-FFF2-40B4-BE49-F238E27FC236}">
                  <a16:creationId xmlns:a16="http://schemas.microsoft.com/office/drawing/2014/main" id="{734D9228-8540-43FB-976D-DD3383D180A5}"/>
                </a:ext>
              </a:extLst>
            </p:cNvPr>
            <p:cNvSpPr/>
            <p:nvPr/>
          </p:nvSpPr>
          <p:spPr bwMode="auto">
            <a:xfrm>
              <a:off x="4067054" y="2838783"/>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5" name="Oval 3754">
              <a:extLst>
                <a:ext uri="{FF2B5EF4-FFF2-40B4-BE49-F238E27FC236}">
                  <a16:creationId xmlns:a16="http://schemas.microsoft.com/office/drawing/2014/main" id="{98F34B07-C775-4DA5-8E0D-DCF4BB250F24}"/>
                </a:ext>
              </a:extLst>
            </p:cNvPr>
            <p:cNvSpPr/>
            <p:nvPr/>
          </p:nvSpPr>
          <p:spPr bwMode="auto">
            <a:xfrm>
              <a:off x="4405620" y="296115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6" name="Oval 3755">
              <a:extLst>
                <a:ext uri="{FF2B5EF4-FFF2-40B4-BE49-F238E27FC236}">
                  <a16:creationId xmlns:a16="http://schemas.microsoft.com/office/drawing/2014/main" id="{FA00ECAF-6F75-43C1-9294-6CD5497E4B14}"/>
                </a:ext>
              </a:extLst>
            </p:cNvPr>
            <p:cNvSpPr/>
            <p:nvPr/>
          </p:nvSpPr>
          <p:spPr bwMode="auto">
            <a:xfrm>
              <a:off x="4462513" y="2856640"/>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8" name="Oval 3767">
              <a:extLst>
                <a:ext uri="{FF2B5EF4-FFF2-40B4-BE49-F238E27FC236}">
                  <a16:creationId xmlns:a16="http://schemas.microsoft.com/office/drawing/2014/main" id="{5198EBC0-8481-4B88-996C-DF2277B5306C}"/>
                </a:ext>
              </a:extLst>
            </p:cNvPr>
            <p:cNvSpPr/>
            <p:nvPr/>
          </p:nvSpPr>
          <p:spPr bwMode="auto">
            <a:xfrm>
              <a:off x="3888669" y="2975294"/>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9" name="Oval 3768">
              <a:extLst>
                <a:ext uri="{FF2B5EF4-FFF2-40B4-BE49-F238E27FC236}">
                  <a16:creationId xmlns:a16="http://schemas.microsoft.com/office/drawing/2014/main" id="{7E169363-AD9C-4C37-9BEB-D6F0A7071C6C}"/>
                </a:ext>
              </a:extLst>
            </p:cNvPr>
            <p:cNvSpPr/>
            <p:nvPr/>
          </p:nvSpPr>
          <p:spPr bwMode="auto">
            <a:xfrm>
              <a:off x="3893908" y="2834378"/>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4" name="Oval 3773">
              <a:extLst>
                <a:ext uri="{FF2B5EF4-FFF2-40B4-BE49-F238E27FC236}">
                  <a16:creationId xmlns:a16="http://schemas.microsoft.com/office/drawing/2014/main" id="{FA44F6A6-7736-4817-A947-2AA9C6A2E129}"/>
                </a:ext>
              </a:extLst>
            </p:cNvPr>
            <p:cNvSpPr/>
            <p:nvPr/>
          </p:nvSpPr>
          <p:spPr bwMode="auto">
            <a:xfrm>
              <a:off x="4326998" y="2934117"/>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5" name="Oval 3774">
              <a:extLst>
                <a:ext uri="{FF2B5EF4-FFF2-40B4-BE49-F238E27FC236}">
                  <a16:creationId xmlns:a16="http://schemas.microsoft.com/office/drawing/2014/main" id="{3C0EFA0F-8E34-471E-B86C-3916C742C436}"/>
                </a:ext>
              </a:extLst>
            </p:cNvPr>
            <p:cNvSpPr/>
            <p:nvPr/>
          </p:nvSpPr>
          <p:spPr bwMode="auto">
            <a:xfrm>
              <a:off x="4393099" y="2850902"/>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6764F37A-504B-4579-A9B2-5A8CC6B8AB6E}"/>
                </a:ext>
              </a:extLst>
            </p:cNvPr>
            <p:cNvGrpSpPr/>
            <p:nvPr/>
          </p:nvGrpSpPr>
          <p:grpSpPr>
            <a:xfrm>
              <a:off x="5189537" y="2446031"/>
              <a:ext cx="3481220" cy="2334231"/>
              <a:chOff x="5189537" y="2446031"/>
              <a:chExt cx="3481220" cy="2334231"/>
            </a:xfrm>
          </p:grpSpPr>
          <p:sp>
            <p:nvSpPr>
              <p:cNvPr id="3734" name="Oval 3733">
                <a:extLst>
                  <a:ext uri="{FF2B5EF4-FFF2-40B4-BE49-F238E27FC236}">
                    <a16:creationId xmlns:a16="http://schemas.microsoft.com/office/drawing/2014/main" id="{64C49C9E-A448-487E-9084-796D2DB1C81C}"/>
                  </a:ext>
                </a:extLst>
              </p:cNvPr>
              <p:cNvSpPr/>
              <p:nvPr/>
            </p:nvSpPr>
            <p:spPr bwMode="auto">
              <a:xfrm>
                <a:off x="7701540" y="384573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5" name="Oval 3734">
                <a:extLst>
                  <a:ext uri="{FF2B5EF4-FFF2-40B4-BE49-F238E27FC236}">
                    <a16:creationId xmlns:a16="http://schemas.microsoft.com/office/drawing/2014/main" id="{1A25A363-EBCC-4E72-8988-B71165385818}"/>
                  </a:ext>
                </a:extLst>
              </p:cNvPr>
              <p:cNvSpPr/>
              <p:nvPr/>
            </p:nvSpPr>
            <p:spPr bwMode="auto">
              <a:xfrm>
                <a:off x="7869983" y="304029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6" name="Oval 3735">
                <a:extLst>
                  <a:ext uri="{FF2B5EF4-FFF2-40B4-BE49-F238E27FC236}">
                    <a16:creationId xmlns:a16="http://schemas.microsoft.com/office/drawing/2014/main" id="{79C9A717-5205-46B4-8A59-43E668A566EB}"/>
                  </a:ext>
                </a:extLst>
              </p:cNvPr>
              <p:cNvSpPr/>
              <p:nvPr/>
            </p:nvSpPr>
            <p:spPr bwMode="auto">
              <a:xfrm>
                <a:off x="7910928" y="2728870"/>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7" name="Oval 3736">
                <a:extLst>
                  <a:ext uri="{FF2B5EF4-FFF2-40B4-BE49-F238E27FC236}">
                    <a16:creationId xmlns:a16="http://schemas.microsoft.com/office/drawing/2014/main" id="{F16AEDFB-1E2B-47EF-B27E-5F01594340F4}"/>
                  </a:ext>
                </a:extLst>
              </p:cNvPr>
              <p:cNvSpPr/>
              <p:nvPr/>
            </p:nvSpPr>
            <p:spPr bwMode="auto">
              <a:xfrm>
                <a:off x="7252757" y="3241689"/>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8" name="Oval 3737">
                <a:extLst>
                  <a:ext uri="{FF2B5EF4-FFF2-40B4-BE49-F238E27FC236}">
                    <a16:creationId xmlns:a16="http://schemas.microsoft.com/office/drawing/2014/main" id="{84FC78DF-7AD8-48CC-8A4D-731820E2D9F7}"/>
                  </a:ext>
                </a:extLst>
              </p:cNvPr>
              <p:cNvSpPr/>
              <p:nvPr/>
            </p:nvSpPr>
            <p:spPr bwMode="auto">
              <a:xfrm>
                <a:off x="7428944" y="333466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39" name="Oval 3738">
                <a:extLst>
                  <a:ext uri="{FF2B5EF4-FFF2-40B4-BE49-F238E27FC236}">
                    <a16:creationId xmlns:a16="http://schemas.microsoft.com/office/drawing/2014/main" id="{245F5D60-A320-439D-9C79-B8B4AAE96E14}"/>
                  </a:ext>
                </a:extLst>
              </p:cNvPr>
              <p:cNvSpPr/>
              <p:nvPr/>
            </p:nvSpPr>
            <p:spPr bwMode="auto">
              <a:xfrm>
                <a:off x="6042334" y="262378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0" name="Oval 3739">
                <a:extLst>
                  <a:ext uri="{FF2B5EF4-FFF2-40B4-BE49-F238E27FC236}">
                    <a16:creationId xmlns:a16="http://schemas.microsoft.com/office/drawing/2014/main" id="{8187FB0C-BB47-4234-8EA1-74EE3DF156E2}"/>
                  </a:ext>
                </a:extLst>
              </p:cNvPr>
              <p:cNvSpPr/>
              <p:nvPr/>
            </p:nvSpPr>
            <p:spPr bwMode="auto">
              <a:xfrm>
                <a:off x="5793486" y="259955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1" name="Oval 3740">
                <a:extLst>
                  <a:ext uri="{FF2B5EF4-FFF2-40B4-BE49-F238E27FC236}">
                    <a16:creationId xmlns:a16="http://schemas.microsoft.com/office/drawing/2014/main" id="{94F3EC7A-4E8E-44E7-A746-63CB1201CF77}"/>
                  </a:ext>
                </a:extLst>
              </p:cNvPr>
              <p:cNvSpPr/>
              <p:nvPr/>
            </p:nvSpPr>
            <p:spPr bwMode="auto">
              <a:xfrm>
                <a:off x="5189537" y="4089009"/>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49" name="Oval 3748">
                <a:extLst>
                  <a:ext uri="{FF2B5EF4-FFF2-40B4-BE49-F238E27FC236}">
                    <a16:creationId xmlns:a16="http://schemas.microsoft.com/office/drawing/2014/main" id="{51B5FA3B-61EF-4B6D-B34D-CCA618FDD52D}"/>
                  </a:ext>
                </a:extLst>
              </p:cNvPr>
              <p:cNvSpPr/>
              <p:nvPr/>
            </p:nvSpPr>
            <p:spPr bwMode="auto">
              <a:xfrm>
                <a:off x="8386044" y="2775733"/>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0" name="Oval 3749">
                <a:extLst>
                  <a:ext uri="{FF2B5EF4-FFF2-40B4-BE49-F238E27FC236}">
                    <a16:creationId xmlns:a16="http://schemas.microsoft.com/office/drawing/2014/main" id="{793B8D9D-16DC-471A-AC0A-82D7B2A0E331}"/>
                  </a:ext>
                </a:extLst>
              </p:cNvPr>
              <p:cNvSpPr/>
              <p:nvPr/>
            </p:nvSpPr>
            <p:spPr bwMode="auto">
              <a:xfrm>
                <a:off x="8239043" y="299764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1" name="Oval 3750">
                <a:extLst>
                  <a:ext uri="{FF2B5EF4-FFF2-40B4-BE49-F238E27FC236}">
                    <a16:creationId xmlns:a16="http://schemas.microsoft.com/office/drawing/2014/main" id="{1CBD47E4-E32D-4CCD-857F-285E607B3B60}"/>
                  </a:ext>
                </a:extLst>
              </p:cNvPr>
              <p:cNvSpPr/>
              <p:nvPr/>
            </p:nvSpPr>
            <p:spPr bwMode="auto">
              <a:xfrm>
                <a:off x="8425860" y="461700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2" name="Oval 3751">
                <a:extLst>
                  <a:ext uri="{FF2B5EF4-FFF2-40B4-BE49-F238E27FC236}">
                    <a16:creationId xmlns:a16="http://schemas.microsoft.com/office/drawing/2014/main" id="{9DC48ECF-52D6-4C74-809F-878C11B61035}"/>
                  </a:ext>
                </a:extLst>
              </p:cNvPr>
              <p:cNvSpPr/>
              <p:nvPr/>
            </p:nvSpPr>
            <p:spPr bwMode="auto">
              <a:xfrm>
                <a:off x="7781888" y="3228096"/>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4" name="Oval 3753">
                <a:extLst>
                  <a:ext uri="{FF2B5EF4-FFF2-40B4-BE49-F238E27FC236}">
                    <a16:creationId xmlns:a16="http://schemas.microsoft.com/office/drawing/2014/main" id="{316A7938-CA4E-418F-A463-DF42773A4BE0}"/>
                  </a:ext>
                </a:extLst>
              </p:cNvPr>
              <p:cNvSpPr/>
              <p:nvPr/>
            </p:nvSpPr>
            <p:spPr bwMode="auto">
              <a:xfrm>
                <a:off x="7304344" y="3531509"/>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7" name="Oval 3756">
                <a:extLst>
                  <a:ext uri="{FF2B5EF4-FFF2-40B4-BE49-F238E27FC236}">
                    <a16:creationId xmlns:a16="http://schemas.microsoft.com/office/drawing/2014/main" id="{9C375486-A273-4F00-ADD5-CDD230F01A7E}"/>
                  </a:ext>
                </a:extLst>
              </p:cNvPr>
              <p:cNvSpPr/>
              <p:nvPr/>
            </p:nvSpPr>
            <p:spPr bwMode="auto">
              <a:xfrm>
                <a:off x="5754646" y="244603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8" name="Oval 3757">
                <a:extLst>
                  <a:ext uri="{FF2B5EF4-FFF2-40B4-BE49-F238E27FC236}">
                    <a16:creationId xmlns:a16="http://schemas.microsoft.com/office/drawing/2014/main" id="{1725CC0D-7C5C-4488-842A-6C677D4EA79F}"/>
                  </a:ext>
                </a:extLst>
              </p:cNvPr>
              <p:cNvSpPr/>
              <p:nvPr/>
            </p:nvSpPr>
            <p:spPr bwMode="auto">
              <a:xfrm>
                <a:off x="6017734" y="250418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59" name="Oval 3758">
                <a:extLst>
                  <a:ext uri="{FF2B5EF4-FFF2-40B4-BE49-F238E27FC236}">
                    <a16:creationId xmlns:a16="http://schemas.microsoft.com/office/drawing/2014/main" id="{6DB90A92-7A8E-4F66-867C-BA45458F35F9}"/>
                  </a:ext>
                </a:extLst>
              </p:cNvPr>
              <p:cNvSpPr/>
              <p:nvPr/>
            </p:nvSpPr>
            <p:spPr bwMode="auto">
              <a:xfrm>
                <a:off x="5917911" y="269600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0" name="Oval 3759">
                <a:extLst>
                  <a:ext uri="{FF2B5EF4-FFF2-40B4-BE49-F238E27FC236}">
                    <a16:creationId xmlns:a16="http://schemas.microsoft.com/office/drawing/2014/main" id="{A389507A-29CE-45DA-A867-AA668FF58907}"/>
                  </a:ext>
                </a:extLst>
              </p:cNvPr>
              <p:cNvSpPr/>
              <p:nvPr/>
            </p:nvSpPr>
            <p:spPr bwMode="auto">
              <a:xfrm>
                <a:off x="5917911" y="245577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1" name="Oval 3760">
                <a:extLst>
                  <a:ext uri="{FF2B5EF4-FFF2-40B4-BE49-F238E27FC236}">
                    <a16:creationId xmlns:a16="http://schemas.microsoft.com/office/drawing/2014/main" id="{BFA0A96F-4880-4319-99E9-7463416FBB83}"/>
                  </a:ext>
                </a:extLst>
              </p:cNvPr>
              <p:cNvSpPr/>
              <p:nvPr/>
            </p:nvSpPr>
            <p:spPr bwMode="auto">
              <a:xfrm>
                <a:off x="6214473" y="4381341"/>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2" name="Oval 3761">
                <a:extLst>
                  <a:ext uri="{FF2B5EF4-FFF2-40B4-BE49-F238E27FC236}">
                    <a16:creationId xmlns:a16="http://schemas.microsoft.com/office/drawing/2014/main" id="{F901B773-F4BB-406E-A800-C22555B93625}"/>
                  </a:ext>
                </a:extLst>
              </p:cNvPr>
              <p:cNvSpPr/>
              <p:nvPr/>
            </p:nvSpPr>
            <p:spPr bwMode="auto">
              <a:xfrm>
                <a:off x="6319504" y="4258613"/>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3" name="Oval 3762">
                <a:extLst>
                  <a:ext uri="{FF2B5EF4-FFF2-40B4-BE49-F238E27FC236}">
                    <a16:creationId xmlns:a16="http://schemas.microsoft.com/office/drawing/2014/main" id="{0B35195A-8B65-4F3D-863D-3519FC307DFB}"/>
                  </a:ext>
                </a:extLst>
              </p:cNvPr>
              <p:cNvSpPr/>
              <p:nvPr/>
            </p:nvSpPr>
            <p:spPr bwMode="auto">
              <a:xfrm>
                <a:off x="6691904" y="3203552"/>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4" name="Oval 3763">
                <a:extLst>
                  <a:ext uri="{FF2B5EF4-FFF2-40B4-BE49-F238E27FC236}">
                    <a16:creationId xmlns:a16="http://schemas.microsoft.com/office/drawing/2014/main" id="{B0C17A13-CCAB-4DFC-83EA-E5F7050DEB4E}"/>
                  </a:ext>
                </a:extLst>
              </p:cNvPr>
              <p:cNvSpPr/>
              <p:nvPr/>
            </p:nvSpPr>
            <p:spPr bwMode="auto">
              <a:xfrm>
                <a:off x="8507492" y="4426563"/>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5" name="Oval 3764">
                <a:extLst>
                  <a:ext uri="{FF2B5EF4-FFF2-40B4-BE49-F238E27FC236}">
                    <a16:creationId xmlns:a16="http://schemas.microsoft.com/office/drawing/2014/main" id="{2824064C-D12F-4EE8-AE18-3901ED9492D3}"/>
                  </a:ext>
                </a:extLst>
              </p:cNvPr>
              <p:cNvSpPr/>
              <p:nvPr/>
            </p:nvSpPr>
            <p:spPr bwMode="auto">
              <a:xfrm>
                <a:off x="6780585" y="329223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6" name="Oval 3765">
                <a:extLst>
                  <a:ext uri="{FF2B5EF4-FFF2-40B4-BE49-F238E27FC236}">
                    <a16:creationId xmlns:a16="http://schemas.microsoft.com/office/drawing/2014/main" id="{49C45331-4B70-44A2-BF76-8974E6E7D6EC}"/>
                  </a:ext>
                </a:extLst>
              </p:cNvPr>
              <p:cNvSpPr/>
              <p:nvPr/>
            </p:nvSpPr>
            <p:spPr bwMode="auto">
              <a:xfrm>
                <a:off x="6003493" y="2533377"/>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67" name="Oval 3766">
                <a:extLst>
                  <a:ext uri="{FF2B5EF4-FFF2-40B4-BE49-F238E27FC236}">
                    <a16:creationId xmlns:a16="http://schemas.microsoft.com/office/drawing/2014/main" id="{56D91425-7AC8-4127-BCAD-4E39B13AAB14}"/>
                  </a:ext>
                </a:extLst>
              </p:cNvPr>
              <p:cNvSpPr/>
              <p:nvPr/>
            </p:nvSpPr>
            <p:spPr bwMode="auto">
              <a:xfrm>
                <a:off x="5968791" y="261871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0" name="Oval 3769">
                <a:extLst>
                  <a:ext uri="{FF2B5EF4-FFF2-40B4-BE49-F238E27FC236}">
                    <a16:creationId xmlns:a16="http://schemas.microsoft.com/office/drawing/2014/main" id="{5062954C-4885-4B2D-BC5B-BBA46743C6FC}"/>
                  </a:ext>
                </a:extLst>
              </p:cNvPr>
              <p:cNvSpPr/>
              <p:nvPr/>
            </p:nvSpPr>
            <p:spPr bwMode="auto">
              <a:xfrm>
                <a:off x="7772405" y="281535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1" name="Oval 3770">
                <a:extLst>
                  <a:ext uri="{FF2B5EF4-FFF2-40B4-BE49-F238E27FC236}">
                    <a16:creationId xmlns:a16="http://schemas.microsoft.com/office/drawing/2014/main" id="{728A37F1-E812-4687-B646-C2A8BFC74676}"/>
                  </a:ext>
                </a:extLst>
              </p:cNvPr>
              <p:cNvSpPr/>
              <p:nvPr/>
            </p:nvSpPr>
            <p:spPr bwMode="auto">
              <a:xfrm>
                <a:off x="7705426" y="3015747"/>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2" name="Oval 3771">
                <a:extLst>
                  <a:ext uri="{FF2B5EF4-FFF2-40B4-BE49-F238E27FC236}">
                    <a16:creationId xmlns:a16="http://schemas.microsoft.com/office/drawing/2014/main" id="{09D98FFE-BDF8-4C6D-ABB6-9FD4CDEA3672}"/>
                  </a:ext>
                </a:extLst>
              </p:cNvPr>
              <p:cNvSpPr/>
              <p:nvPr/>
            </p:nvSpPr>
            <p:spPr bwMode="auto">
              <a:xfrm>
                <a:off x="6089076" y="2594588"/>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3" name="Oval 3772">
                <a:extLst>
                  <a:ext uri="{FF2B5EF4-FFF2-40B4-BE49-F238E27FC236}">
                    <a16:creationId xmlns:a16="http://schemas.microsoft.com/office/drawing/2014/main" id="{C09CC04F-2356-4900-BB1A-2DA0AF4E8195}"/>
                  </a:ext>
                </a:extLst>
              </p:cNvPr>
              <p:cNvSpPr/>
              <p:nvPr/>
            </p:nvSpPr>
            <p:spPr bwMode="auto">
              <a:xfrm>
                <a:off x="6064318" y="2696000"/>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6" name="Oval 3775">
                <a:extLst>
                  <a:ext uri="{FF2B5EF4-FFF2-40B4-BE49-F238E27FC236}">
                    <a16:creationId xmlns:a16="http://schemas.microsoft.com/office/drawing/2014/main" id="{9C3C59B1-3A72-4FDC-8566-AB24C7A9F54B}"/>
                  </a:ext>
                </a:extLst>
              </p:cNvPr>
              <p:cNvSpPr/>
              <p:nvPr/>
            </p:nvSpPr>
            <p:spPr bwMode="auto">
              <a:xfrm>
                <a:off x="8325032" y="4447424"/>
                <a:ext cx="163265" cy="163261"/>
              </a:xfrm>
              <a:prstGeom prst="ellipse">
                <a:avLst/>
              </a:prstGeom>
              <a:solidFill>
                <a:schemeClr val="accent1"/>
              </a:solidFill>
              <a:ln w="187325">
                <a:solidFill>
                  <a:schemeClr val="accent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777" name="Oval 3776">
              <a:extLst>
                <a:ext uri="{FF2B5EF4-FFF2-40B4-BE49-F238E27FC236}">
                  <a16:creationId xmlns:a16="http://schemas.microsoft.com/office/drawing/2014/main" id="{DF37D253-61B8-4723-8396-4687B3D3CBF6}"/>
                </a:ext>
              </a:extLst>
            </p:cNvPr>
            <p:cNvSpPr/>
            <p:nvPr/>
          </p:nvSpPr>
          <p:spPr bwMode="auto">
            <a:xfrm>
              <a:off x="3771588" y="2718886"/>
              <a:ext cx="163265" cy="163261"/>
            </a:xfrm>
            <a:prstGeom prst="ellipse">
              <a:avLst/>
            </a:prstGeom>
            <a:solidFill>
              <a:schemeClr val="accent1"/>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8" name="TextBox 57">
            <a:extLst>
              <a:ext uri="{FF2B5EF4-FFF2-40B4-BE49-F238E27FC236}">
                <a16:creationId xmlns:a16="http://schemas.microsoft.com/office/drawing/2014/main" id="{D0083A3B-F24D-4C9B-91E7-AF50153A109E}"/>
              </a:ext>
            </a:extLst>
          </p:cNvPr>
          <p:cNvSpPr txBox="1"/>
          <p:nvPr/>
        </p:nvSpPr>
        <p:spPr>
          <a:xfrm>
            <a:off x="3842143" y="6075506"/>
            <a:ext cx="4507714" cy="246221"/>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dirty="0">
                <a:ln w="3175">
                  <a:noFill/>
                </a:ln>
                <a:solidFill>
                  <a:srgbClr val="1A1A1A"/>
                </a:solidFill>
                <a:effectLst/>
                <a:uLnTx/>
                <a:uFillTx/>
                <a:latin typeface="Segoe UI Semibold"/>
                <a:ea typeface="+mn-ea"/>
                <a:cs typeface="Segoe UI" pitchFamily="34" charset="0"/>
              </a:rPr>
              <a:t>Productive  </a:t>
            </a:r>
            <a:r>
              <a:rPr kumimoji="0" lang="en-US" sz="1600" b="1" i="0" u="none" strike="noStrike" kern="1200" cap="none" spc="0" normalizeH="0" baseline="0" noProof="0" dirty="0">
                <a:ln w="3175">
                  <a:noFill/>
                </a:ln>
                <a:gradFill>
                  <a:gsLst>
                    <a:gs pos="0">
                      <a:srgbClr val="1A1A1A">
                        <a:alpha val="30000"/>
                      </a:srgbClr>
                    </a:gs>
                    <a:gs pos="100000">
                      <a:srgbClr val="1A1A1A">
                        <a:alpha val="30000"/>
                      </a:srgbClr>
                    </a:gs>
                  </a:gsLst>
                  <a:lin ang="5400000" scaled="0"/>
                </a:gradFill>
                <a:effectLst/>
                <a:uLnTx/>
                <a:uFillTx/>
                <a:latin typeface="Segoe UI Semibold"/>
                <a:ea typeface="+mn-ea"/>
                <a:cs typeface="Segoe UI" pitchFamily="34" charset="0"/>
              </a:rPr>
              <a:t>|  </a:t>
            </a:r>
            <a:r>
              <a:rPr kumimoji="0" lang="en-US" sz="1600" b="1" i="0" u="none" strike="noStrike" kern="1200" cap="none" spc="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rPr>
              <a:t>Hybrid  </a:t>
            </a:r>
            <a:r>
              <a:rPr kumimoji="0" lang="en-US" sz="1600" b="1" i="0" u="none" strike="noStrike" kern="1200" cap="none" spc="0" normalizeH="0" baseline="0" noProof="0" dirty="0">
                <a:ln w="3175">
                  <a:noFill/>
                </a:ln>
                <a:gradFill>
                  <a:gsLst>
                    <a:gs pos="0">
                      <a:srgbClr val="1A1A1A">
                        <a:alpha val="30000"/>
                      </a:srgbClr>
                    </a:gs>
                    <a:gs pos="100000">
                      <a:srgbClr val="1A1A1A">
                        <a:alpha val="30000"/>
                      </a:srgbClr>
                    </a:gs>
                  </a:gsLst>
                  <a:lin ang="5400000" scaled="0"/>
                </a:gradFill>
                <a:effectLst/>
                <a:uLnTx/>
                <a:uFillTx/>
                <a:latin typeface="Segoe UI Semibold"/>
                <a:ea typeface="+mn-ea"/>
                <a:cs typeface="Segoe UI" pitchFamily="34" charset="0"/>
              </a:rPr>
              <a:t>| </a:t>
            </a:r>
            <a:r>
              <a:rPr kumimoji="0" lang="en-US" sz="1600" b="1" i="0" u="none" strike="noStrike" kern="1200" cap="none" spc="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rPr>
              <a:t> Intelligent  </a:t>
            </a:r>
            <a:r>
              <a:rPr kumimoji="0" lang="en-US" sz="1600" b="1" i="0" u="none" strike="noStrike" kern="1200" cap="none" spc="0" normalizeH="0" baseline="0" noProof="0" dirty="0">
                <a:ln w="3175">
                  <a:noFill/>
                </a:ln>
                <a:gradFill>
                  <a:gsLst>
                    <a:gs pos="0">
                      <a:srgbClr val="1A1A1A">
                        <a:alpha val="30000"/>
                      </a:srgbClr>
                    </a:gs>
                    <a:gs pos="100000">
                      <a:srgbClr val="1A1A1A">
                        <a:alpha val="30000"/>
                      </a:srgbClr>
                    </a:gs>
                  </a:gsLst>
                  <a:lin ang="5400000" scaled="0"/>
                </a:gradFill>
                <a:effectLst/>
                <a:uLnTx/>
                <a:uFillTx/>
                <a:latin typeface="Segoe UI Semibold"/>
                <a:ea typeface="+mn-ea"/>
                <a:cs typeface="Segoe UI" pitchFamily="34" charset="0"/>
              </a:rPr>
              <a:t>|</a:t>
            </a:r>
            <a:r>
              <a:rPr kumimoji="0" lang="en-US" sz="1600" b="1" i="0" u="none" strike="noStrike" kern="1200" cap="none" spc="0" normalizeH="0" baseline="0" noProof="0" dirty="0">
                <a:ln w="3175">
                  <a:noFill/>
                </a:ln>
                <a:gradFill>
                  <a:gsLst>
                    <a:gs pos="0">
                      <a:srgbClr val="1A1A1A"/>
                    </a:gs>
                    <a:gs pos="100000">
                      <a:srgbClr val="1A1A1A"/>
                    </a:gs>
                  </a:gsLst>
                  <a:lin ang="5400000" scaled="0"/>
                </a:gradFill>
                <a:effectLst/>
                <a:uLnTx/>
                <a:uFillTx/>
                <a:latin typeface="Segoe UI Semibold"/>
                <a:ea typeface="+mn-ea"/>
                <a:cs typeface="Segoe UI" pitchFamily="34" charset="0"/>
              </a:rPr>
              <a:t>  Trusted </a:t>
            </a:r>
          </a:p>
        </p:txBody>
      </p:sp>
      <p:sp>
        <p:nvSpPr>
          <p:cNvPr id="4" name="Title 3">
            <a:extLst>
              <a:ext uri="{FF2B5EF4-FFF2-40B4-BE49-F238E27FC236}">
                <a16:creationId xmlns:a16="http://schemas.microsoft.com/office/drawing/2014/main" id="{2D8EDB01-D616-4E3F-9207-594A5DA4628C}"/>
              </a:ext>
            </a:extLst>
          </p:cNvPr>
          <p:cNvSpPr>
            <a:spLocks noGrp="1"/>
          </p:cNvSpPr>
          <p:nvPr>
            <p:ph type="title"/>
          </p:nvPr>
        </p:nvSpPr>
        <p:spPr/>
        <p:txBody>
          <a:bodyPr/>
          <a:lstStyle/>
          <a:p>
            <a:pPr algn="ctr"/>
            <a:r>
              <a:rPr lang="en-US" dirty="0"/>
              <a:t>Azure</a:t>
            </a:r>
          </a:p>
        </p:txBody>
      </p:sp>
    </p:spTree>
    <p:extLst>
      <p:ext uri="{BB962C8B-B14F-4D97-AF65-F5344CB8AC3E}">
        <p14:creationId xmlns:p14="http://schemas.microsoft.com/office/powerpoint/2010/main" val="1065230858"/>
      </p:ext>
    </p:extLst>
  </p:cSld>
  <p:clrMapOvr>
    <a:masterClrMapping/>
  </p:clrMapOvr>
  <p:transition spd="med">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0DA0CDE1-D8A8-4D89-A2DD-CE674AB1A5E5}"/>
              </a:ext>
            </a:extLst>
          </p:cNvPr>
          <p:cNvCxnSpPr>
            <a:cxnSpLocks/>
          </p:cNvCxnSpPr>
          <p:nvPr/>
        </p:nvCxnSpPr>
        <p:spPr>
          <a:xfrm>
            <a:off x="927042" y="2624017"/>
            <a:ext cx="10337917"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68CC3E0-CD01-4677-8A99-A1D336A856D8}"/>
              </a:ext>
            </a:extLst>
          </p:cNvPr>
          <p:cNvCxnSpPr>
            <a:cxnSpLocks/>
          </p:cNvCxnSpPr>
          <p:nvPr/>
        </p:nvCxnSpPr>
        <p:spPr>
          <a:xfrm>
            <a:off x="927042" y="2624017"/>
            <a:ext cx="10337917"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E5C42B3-6D2C-4D0E-BDEF-DF72B44107F4}"/>
              </a:ext>
            </a:extLst>
          </p:cNvPr>
          <p:cNvSpPr/>
          <p:nvPr/>
        </p:nvSpPr>
        <p:spPr>
          <a:xfrm>
            <a:off x="2977888" y="2624017"/>
            <a:ext cx="299219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mn-ea"/>
                <a:cs typeface="+mn-cs"/>
              </a:rPr>
              <a:t>Innovate</a:t>
            </a:r>
            <a:r>
              <a:rPr kumimoji="0" lang="en-US" sz="1400" i="0" u="none" strike="noStrike" kern="1200" cap="none" spc="0" normalizeH="0" noProof="0" dirty="0">
                <a:ln>
                  <a:noFill/>
                </a:ln>
                <a:solidFill>
                  <a:srgbClr val="1A1A1A"/>
                </a:solidFill>
                <a:effectLst/>
                <a:uLnTx/>
                <a:uFillTx/>
                <a:latin typeface="Segoe UI"/>
                <a:ea typeface="+mn-ea"/>
                <a:cs typeface="+mn-cs"/>
              </a:rPr>
              <a:t> with </a:t>
            </a:r>
            <a:r>
              <a:rPr kumimoji="0" lang="en-US" sz="1400" i="0" u="none" strike="noStrike" kern="1200" cap="none" spc="0" normalizeH="0" baseline="0" noProof="0" dirty="0">
                <a:ln>
                  <a:noFill/>
                </a:ln>
                <a:solidFill>
                  <a:srgbClr val="1A1A1A"/>
                </a:solidFill>
                <a:effectLst/>
                <a:uLnTx/>
                <a:uFillTx/>
                <a:latin typeface="Segoe UI"/>
                <a:ea typeface="+mn-ea"/>
                <a:cs typeface="+mn-cs"/>
              </a:rPr>
              <a:t>AI everywhere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in the cloud, at edge and</a:t>
            </a:r>
            <a:br>
              <a:rPr kumimoji="0" lang="en-US" sz="1400" b="0"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 on-premises</a:t>
            </a:r>
          </a:p>
        </p:txBody>
      </p:sp>
      <p:sp>
        <p:nvSpPr>
          <p:cNvPr id="27" name="TextBox 26">
            <a:extLst>
              <a:ext uri="{FF2B5EF4-FFF2-40B4-BE49-F238E27FC236}">
                <a16:creationId xmlns:a16="http://schemas.microsoft.com/office/drawing/2014/main" id="{3CAB2ADD-BBE6-4195-84C8-FF9167E52E75}"/>
              </a:ext>
            </a:extLst>
          </p:cNvPr>
          <p:cNvSpPr txBox="1"/>
          <p:nvPr/>
        </p:nvSpPr>
        <p:spPr>
          <a:xfrm>
            <a:off x="6153244" y="2624017"/>
            <a:ext cx="2694785"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Use any language, any development tool and any framework</a:t>
            </a:r>
          </a:p>
        </p:txBody>
      </p:sp>
      <p:sp>
        <p:nvSpPr>
          <p:cNvPr id="28" name="TextBox 27">
            <a:extLst>
              <a:ext uri="{FF2B5EF4-FFF2-40B4-BE49-F238E27FC236}">
                <a16:creationId xmlns:a16="http://schemas.microsoft.com/office/drawing/2014/main" id="{98BD1A4E-7D50-433E-A9D5-07BA7938C529}"/>
              </a:ext>
            </a:extLst>
          </p:cNvPr>
          <p:cNvSpPr txBox="1"/>
          <p:nvPr/>
        </p:nvSpPr>
        <p:spPr>
          <a:xfrm>
            <a:off x="9223721" y="2624017"/>
            <a:ext cx="2861372" cy="86177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mn-ea"/>
                <a:cs typeface="+mn-cs"/>
              </a:rPr>
              <a:t>Benefit from </a:t>
            </a:r>
            <a:r>
              <a:rPr kumimoji="0" lang="en-US" sz="1400" b="0" i="0" u="none" strike="noStrike" kern="1200" cap="none" spc="0" normalizeH="0" baseline="0" noProof="0" dirty="0">
                <a:ln>
                  <a:noFill/>
                </a:ln>
                <a:solidFill>
                  <a:srgbClr val="1A1A1A"/>
                </a:solidFill>
                <a:effectLst/>
                <a:uLnTx/>
                <a:uFillTx/>
                <a:latin typeface="Segoe UI"/>
                <a:ea typeface="+mn-ea"/>
                <a:cs typeface="+mn-cs"/>
              </a:rPr>
              <a:t>industry leading security, privacy, compliance, transparency and AI ethics standards</a:t>
            </a:r>
          </a:p>
        </p:txBody>
      </p:sp>
      <p:grpSp>
        <p:nvGrpSpPr>
          <p:cNvPr id="6" name="Group 5">
            <a:extLst>
              <a:ext uri="{FF2B5EF4-FFF2-40B4-BE49-F238E27FC236}">
                <a16:creationId xmlns:a16="http://schemas.microsoft.com/office/drawing/2014/main" id="{6326453E-F11F-42ED-9E3B-AF93A5CED43D}"/>
              </a:ext>
            </a:extLst>
          </p:cNvPr>
          <p:cNvGrpSpPr/>
          <p:nvPr/>
        </p:nvGrpSpPr>
        <p:grpSpPr>
          <a:xfrm>
            <a:off x="3274065" y="3674951"/>
            <a:ext cx="2387971" cy="875904"/>
            <a:chOff x="782127" y="3896946"/>
            <a:chExt cx="2387971" cy="875904"/>
          </a:xfrm>
        </p:grpSpPr>
        <p:sp>
          <p:nvSpPr>
            <p:cNvPr id="12" name="Rectangle 11">
              <a:extLst>
                <a:ext uri="{FF2B5EF4-FFF2-40B4-BE49-F238E27FC236}">
                  <a16:creationId xmlns:a16="http://schemas.microsoft.com/office/drawing/2014/main" id="{AD20A6B1-92FF-4896-BBA9-15057907436D}"/>
                </a:ext>
              </a:extLst>
            </p:cNvPr>
            <p:cNvSpPr/>
            <p:nvPr/>
          </p:nvSpPr>
          <p:spPr>
            <a:xfrm>
              <a:off x="2142206" y="4582029"/>
              <a:ext cx="995544"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On-premises</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13" name="Rectangle 12">
              <a:extLst>
                <a:ext uri="{FF2B5EF4-FFF2-40B4-BE49-F238E27FC236}">
                  <a16:creationId xmlns:a16="http://schemas.microsoft.com/office/drawing/2014/main" id="{2DCBAD20-F51C-4593-BA72-6C212718BAEB}"/>
                </a:ext>
              </a:extLst>
            </p:cNvPr>
            <p:cNvSpPr/>
            <p:nvPr/>
          </p:nvSpPr>
          <p:spPr>
            <a:xfrm>
              <a:off x="1690485" y="4582029"/>
              <a:ext cx="410726"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Edge</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14" name="Rectangle 13">
              <a:extLst>
                <a:ext uri="{FF2B5EF4-FFF2-40B4-BE49-F238E27FC236}">
                  <a16:creationId xmlns:a16="http://schemas.microsoft.com/office/drawing/2014/main" id="{8E4A6ABB-C134-4402-8999-8EC7E9EAA76A}"/>
                </a:ext>
              </a:extLst>
            </p:cNvPr>
            <p:cNvSpPr/>
            <p:nvPr/>
          </p:nvSpPr>
          <p:spPr>
            <a:xfrm>
              <a:off x="805015" y="4582029"/>
              <a:ext cx="720917"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Cloud</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grpSp>
          <p:nvGrpSpPr>
            <p:cNvPr id="15" name="Group 14">
              <a:extLst>
                <a:ext uri="{FF2B5EF4-FFF2-40B4-BE49-F238E27FC236}">
                  <a16:creationId xmlns:a16="http://schemas.microsoft.com/office/drawing/2014/main" id="{158806D1-6592-4D32-BAF9-0417E1F43DB6}"/>
                </a:ext>
              </a:extLst>
            </p:cNvPr>
            <p:cNvGrpSpPr/>
            <p:nvPr/>
          </p:nvGrpSpPr>
          <p:grpSpPr>
            <a:xfrm>
              <a:off x="2455493" y="4234121"/>
              <a:ext cx="346802" cy="274194"/>
              <a:chOff x="967154" y="1481462"/>
              <a:chExt cx="5331069" cy="4214950"/>
            </a:xfrm>
            <a:noFill/>
          </p:grpSpPr>
          <p:cxnSp>
            <p:nvCxnSpPr>
              <p:cNvPr id="16" name="Straight Connector 15">
                <a:extLst>
                  <a:ext uri="{FF2B5EF4-FFF2-40B4-BE49-F238E27FC236}">
                    <a16:creationId xmlns:a16="http://schemas.microsoft.com/office/drawing/2014/main" id="{B818FEFF-092B-44F0-8DF2-CC83B89C2373}"/>
                  </a:ext>
                </a:extLst>
              </p:cNvPr>
              <p:cNvCxnSpPr>
                <a:cxnSpLocks/>
              </p:cNvCxnSpPr>
              <p:nvPr/>
            </p:nvCxnSpPr>
            <p:spPr>
              <a:xfrm>
                <a:off x="967154" y="5696412"/>
                <a:ext cx="5331069" cy="0"/>
              </a:xfrm>
              <a:prstGeom prst="line">
                <a:avLst/>
              </a:prstGeom>
              <a:grpFill/>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EF6FB13-4E1D-4DEB-8118-7159060A38E9}"/>
                  </a:ext>
                </a:extLst>
              </p:cNvPr>
              <p:cNvSpPr/>
              <p:nvPr/>
            </p:nvSpPr>
            <p:spPr bwMode="auto">
              <a:xfrm>
                <a:off x="1286608" y="2696308"/>
                <a:ext cx="2793023" cy="3000104"/>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03119E74-5022-4349-AEE0-5999CC9C5A87}"/>
                  </a:ext>
                </a:extLst>
              </p:cNvPr>
              <p:cNvSpPr/>
              <p:nvPr/>
            </p:nvSpPr>
            <p:spPr bwMode="auto">
              <a:xfrm>
                <a:off x="2225919" y="4700954"/>
                <a:ext cx="914400" cy="995458"/>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88FD6C3E-47A4-46F7-821C-D73819FBE438}"/>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23E23C35-8D05-4B65-B252-9DF498B412F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Freeform 128">
              <a:extLst>
                <a:ext uri="{FF2B5EF4-FFF2-40B4-BE49-F238E27FC236}">
                  <a16:creationId xmlns:a16="http://schemas.microsoft.com/office/drawing/2014/main" id="{AB1B42D2-3F06-4030-B88B-D06FB00B0941}"/>
                </a:ext>
              </a:extLst>
            </p:cNvPr>
            <p:cNvSpPr>
              <a:spLocks noChangeAspect="1"/>
            </p:cNvSpPr>
            <p:nvPr/>
          </p:nvSpPr>
          <p:spPr bwMode="auto">
            <a:xfrm>
              <a:off x="939052" y="4236384"/>
              <a:ext cx="419113" cy="2315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accent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8AAF8B76-CE96-404F-B051-971DF9BAB6F6}"/>
                </a:ext>
              </a:extLst>
            </p:cNvPr>
            <p:cNvGrpSpPr/>
            <p:nvPr/>
          </p:nvGrpSpPr>
          <p:grpSpPr>
            <a:xfrm>
              <a:off x="1787479" y="4244701"/>
              <a:ext cx="194570" cy="193556"/>
              <a:chOff x="5668872" y="5528948"/>
              <a:chExt cx="194570" cy="193556"/>
            </a:xfrm>
            <a:noFill/>
          </p:grpSpPr>
          <p:grpSp>
            <p:nvGrpSpPr>
              <p:cNvPr id="31" name="Group 30">
                <a:extLst>
                  <a:ext uri="{FF2B5EF4-FFF2-40B4-BE49-F238E27FC236}">
                    <a16:creationId xmlns:a16="http://schemas.microsoft.com/office/drawing/2014/main" id="{B541E254-4622-49C2-AA17-FACCF68E6CB3}"/>
                  </a:ext>
                </a:extLst>
              </p:cNvPr>
              <p:cNvGrpSpPr/>
              <p:nvPr/>
            </p:nvGrpSpPr>
            <p:grpSpPr>
              <a:xfrm flipH="1">
                <a:off x="5668872" y="5528948"/>
                <a:ext cx="186983" cy="188103"/>
                <a:chOff x="7855882" y="2876917"/>
                <a:chExt cx="186983" cy="188103"/>
              </a:xfrm>
              <a:grpFill/>
            </p:grpSpPr>
            <p:sp>
              <p:nvSpPr>
                <p:cNvPr id="33" name="Freeform 99">
                  <a:extLst>
                    <a:ext uri="{FF2B5EF4-FFF2-40B4-BE49-F238E27FC236}">
                      <a16:creationId xmlns:a16="http://schemas.microsoft.com/office/drawing/2014/main" id="{0117765D-4271-4EB4-8A46-F9D5AEAADBEF}"/>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Freeform 100">
                  <a:extLst>
                    <a:ext uri="{FF2B5EF4-FFF2-40B4-BE49-F238E27FC236}">
                      <a16:creationId xmlns:a16="http://schemas.microsoft.com/office/drawing/2014/main" id="{3E3E7D53-C96D-4100-A337-66E852ADF850}"/>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Freeform 101">
                  <a:extLst>
                    <a:ext uri="{FF2B5EF4-FFF2-40B4-BE49-F238E27FC236}">
                      <a16:creationId xmlns:a16="http://schemas.microsoft.com/office/drawing/2014/main" id="{5ACD3B44-8235-4CD6-A4DC-CAEB73D8DEB4}"/>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2" name="Oval 31">
                <a:extLst>
                  <a:ext uri="{FF2B5EF4-FFF2-40B4-BE49-F238E27FC236}">
                    <a16:creationId xmlns:a16="http://schemas.microsoft.com/office/drawing/2014/main" id="{2FE5C01D-07E9-4DE5-AB82-ABD2C7745068}"/>
                  </a:ext>
                </a:extLst>
              </p:cNvPr>
              <p:cNvSpPr/>
              <p:nvPr/>
            </p:nvSpPr>
            <p:spPr bwMode="auto">
              <a:xfrm>
                <a:off x="5806583" y="5665645"/>
                <a:ext cx="56859" cy="56859"/>
              </a:xfrm>
              <a:prstGeom prst="ellipse">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457B9874-EFB9-4E43-8226-92F744A5FF4B}"/>
                </a:ext>
              </a:extLst>
            </p:cNvPr>
            <p:cNvCxnSpPr>
              <a:cxnSpLocks/>
            </p:cNvCxnSpPr>
            <p:nvPr/>
          </p:nvCxnSpPr>
          <p:spPr>
            <a:xfrm>
              <a:off x="782127" y="3896946"/>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949AD66-66CD-40BA-BFB1-CDF274350A47}"/>
              </a:ext>
            </a:extLst>
          </p:cNvPr>
          <p:cNvGrpSpPr/>
          <p:nvPr/>
        </p:nvGrpSpPr>
        <p:grpSpPr>
          <a:xfrm>
            <a:off x="6355969" y="3666967"/>
            <a:ext cx="2387971" cy="724818"/>
            <a:chOff x="4969767" y="3896946"/>
            <a:chExt cx="2387971" cy="724818"/>
          </a:xfrm>
        </p:grpSpPr>
        <p:cxnSp>
          <p:nvCxnSpPr>
            <p:cNvPr id="37" name="Straight Connector 36">
              <a:extLst>
                <a:ext uri="{FF2B5EF4-FFF2-40B4-BE49-F238E27FC236}">
                  <a16:creationId xmlns:a16="http://schemas.microsoft.com/office/drawing/2014/main" id="{0D31AAB9-CD99-4A29-8CF3-4099A4242A52}"/>
                </a:ext>
              </a:extLst>
            </p:cNvPr>
            <p:cNvCxnSpPr>
              <a:cxnSpLocks/>
            </p:cNvCxnSpPr>
            <p:nvPr/>
          </p:nvCxnSpPr>
          <p:spPr>
            <a:xfrm>
              <a:off x="4969767" y="3896946"/>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8" name="Group 4">
              <a:extLst>
                <a:ext uri="{FF2B5EF4-FFF2-40B4-BE49-F238E27FC236}">
                  <a16:creationId xmlns:a16="http://schemas.microsoft.com/office/drawing/2014/main" id="{F5E3D4EC-1683-4246-92BA-C8649FA017F3}"/>
                </a:ext>
              </a:extLst>
            </p:cNvPr>
            <p:cNvGrpSpPr>
              <a:grpSpLocks noChangeAspect="1"/>
            </p:cNvGrpSpPr>
            <p:nvPr/>
          </p:nvGrpSpPr>
          <p:grpSpPr bwMode="auto">
            <a:xfrm>
              <a:off x="5172418" y="4402152"/>
              <a:ext cx="298834" cy="219612"/>
              <a:chOff x="4414" y="3673"/>
              <a:chExt cx="298" cy="219"/>
            </a:xfrm>
            <a:solidFill>
              <a:srgbClr val="0078D7"/>
            </a:solidFill>
          </p:grpSpPr>
          <p:sp>
            <p:nvSpPr>
              <p:cNvPr id="59" name="Freeform 5">
                <a:extLst>
                  <a:ext uri="{FF2B5EF4-FFF2-40B4-BE49-F238E27FC236}">
                    <a16:creationId xmlns:a16="http://schemas.microsoft.com/office/drawing/2014/main" id="{7826F5CA-70E0-4666-B2C4-9E050F67CC04}"/>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0238A103-BADA-476E-9D0F-945A2324AB20}"/>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33DE83D2-823B-4267-B423-D5324AFDC8C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pic>
          <p:nvPicPr>
            <p:cNvPr id="62" name="Picture 61">
              <a:extLst>
                <a:ext uri="{FF2B5EF4-FFF2-40B4-BE49-F238E27FC236}">
                  <a16:creationId xmlns:a16="http://schemas.microsoft.com/office/drawing/2014/main" id="{5E1876F7-01B4-402C-B412-78DFDDB7FC1F}"/>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754975" y="4357995"/>
              <a:ext cx="482451" cy="252347"/>
            </a:xfrm>
            <a:prstGeom prst="rect">
              <a:avLst/>
            </a:prstGeom>
          </p:spPr>
        </p:pic>
        <p:pic>
          <p:nvPicPr>
            <p:cNvPr id="63" name="Picture 62">
              <a:extLst>
                <a:ext uri="{FF2B5EF4-FFF2-40B4-BE49-F238E27FC236}">
                  <a16:creationId xmlns:a16="http://schemas.microsoft.com/office/drawing/2014/main" id="{C7343AF5-4723-4D1E-94F0-07D231431FA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27005" y="4424242"/>
              <a:ext cx="849922" cy="153458"/>
            </a:xfrm>
            <a:prstGeom prst="rect">
              <a:avLst/>
            </a:prstGeom>
          </p:spPr>
        </p:pic>
        <p:pic>
          <p:nvPicPr>
            <p:cNvPr id="64" name="Picture 63">
              <a:extLst>
                <a:ext uri="{FF2B5EF4-FFF2-40B4-BE49-F238E27FC236}">
                  <a16:creationId xmlns:a16="http://schemas.microsoft.com/office/drawing/2014/main" id="{F837D7A6-871A-4790-8DF6-2D0E7C3069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67086" y="4130957"/>
              <a:ext cx="592729" cy="171948"/>
            </a:xfrm>
            <a:prstGeom prst="rect">
              <a:avLst/>
            </a:prstGeom>
          </p:spPr>
        </p:pic>
        <p:pic>
          <p:nvPicPr>
            <p:cNvPr id="5" name="Picture 4">
              <a:extLst>
                <a:ext uri="{FF2B5EF4-FFF2-40B4-BE49-F238E27FC236}">
                  <a16:creationId xmlns:a16="http://schemas.microsoft.com/office/drawing/2014/main" id="{08DDD165-981C-4CFD-87C9-9540D710DD30}"/>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84599" y="4113698"/>
              <a:ext cx="734734" cy="153457"/>
            </a:xfrm>
            <a:prstGeom prst="rect">
              <a:avLst/>
            </a:prstGeom>
          </p:spPr>
        </p:pic>
        <p:pic>
          <p:nvPicPr>
            <p:cNvPr id="1026" name="Picture 2" descr="See the source image">
              <a:extLst>
                <a:ext uri="{FF2B5EF4-FFF2-40B4-BE49-F238E27FC236}">
                  <a16:creationId xmlns:a16="http://schemas.microsoft.com/office/drawing/2014/main" id="{5AEF5025-B7FB-4388-AB1E-9CC6030E87A2}"/>
                </a:ext>
              </a:extLst>
            </p:cNvP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23090" t="42303" r="20618" b="42484"/>
            <a:stretch/>
          </p:blipFill>
          <p:spPr bwMode="auto">
            <a:xfrm>
              <a:off x="6712291" y="4129835"/>
              <a:ext cx="567814" cy="153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6F7D8B7-0DD6-4AF5-83AE-EC34D4CAEBA2}"/>
              </a:ext>
            </a:extLst>
          </p:cNvPr>
          <p:cNvGrpSpPr/>
          <p:nvPr/>
        </p:nvGrpSpPr>
        <p:grpSpPr>
          <a:xfrm>
            <a:off x="9223721" y="3674951"/>
            <a:ext cx="2723110" cy="798423"/>
            <a:chOff x="8780989" y="3896946"/>
            <a:chExt cx="2723110" cy="798423"/>
          </a:xfrm>
        </p:grpSpPr>
        <p:cxnSp>
          <p:nvCxnSpPr>
            <p:cNvPr id="38" name="Straight Connector 37">
              <a:extLst>
                <a:ext uri="{FF2B5EF4-FFF2-40B4-BE49-F238E27FC236}">
                  <a16:creationId xmlns:a16="http://schemas.microsoft.com/office/drawing/2014/main" id="{2B48A4A0-AD13-4573-AC74-970551F03026}"/>
                </a:ext>
              </a:extLst>
            </p:cNvPr>
            <p:cNvCxnSpPr>
              <a:cxnSpLocks/>
            </p:cNvCxnSpPr>
            <p:nvPr/>
          </p:nvCxnSpPr>
          <p:spPr>
            <a:xfrm>
              <a:off x="8975589" y="3896946"/>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B9F9507-2A82-4DB2-A51D-83FCC8BB9C4E}"/>
                </a:ext>
              </a:extLst>
            </p:cNvPr>
            <p:cNvSpPr txBox="1"/>
            <p:nvPr/>
          </p:nvSpPr>
          <p:spPr>
            <a:xfrm>
              <a:off x="8780989" y="3959478"/>
              <a:ext cx="2723110" cy="735891"/>
            </a:xfrm>
            <a:prstGeom prst="rect">
              <a:avLst/>
            </a:prstGeom>
            <a:noFill/>
          </p:spPr>
          <p:txBody>
            <a:bodyPr wrap="square" lIns="179259" tIns="143407" rIns="179259" bIns="143407" rtlCol="0" anchor="ctr">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78D7"/>
                  </a:solidFill>
                  <a:effectLst/>
                  <a:uLnTx/>
                  <a:uFillTx/>
                  <a:latin typeface="Segoe UI Semibold"/>
                  <a:ea typeface="+mn-ea"/>
                  <a:cs typeface="Segoe UI Semilight" charset="0"/>
                </a:rPr>
                <a:t>&gt;90% </a:t>
              </a:r>
              <a:r>
                <a:rPr kumimoji="0" lang="en-US" sz="1100" b="0" i="0" u="none" strike="noStrike" kern="0" cap="none" spc="0" normalizeH="0" baseline="0" noProof="0" dirty="0">
                  <a:ln>
                    <a:noFill/>
                  </a:ln>
                  <a:solidFill>
                    <a:srgbClr val="0078D7"/>
                  </a:solidFill>
                  <a:effectLst/>
                  <a:uLnTx/>
                  <a:uFillTx/>
                  <a:latin typeface="Segoe UI"/>
                  <a:ea typeface="+mn-ea"/>
                  <a:cs typeface="Segoe UI Semilight" charset="0"/>
                </a:rPr>
                <a:t>of Fortune 500 companies</a:t>
              </a:r>
              <a:br>
                <a:rPr kumimoji="0" lang="en-US" sz="1100" b="0" i="0" u="none" strike="noStrike" kern="0" cap="none" spc="0" normalizeH="0" baseline="0" noProof="0" dirty="0">
                  <a:ln>
                    <a:noFill/>
                  </a:ln>
                  <a:solidFill>
                    <a:srgbClr val="0078D7"/>
                  </a:solidFill>
                  <a:effectLst/>
                  <a:uLnTx/>
                  <a:uFillTx/>
                  <a:latin typeface="Segoe UI"/>
                  <a:ea typeface="+mn-ea"/>
                  <a:cs typeface="Segoe UI Semilight" charset="0"/>
                </a:rPr>
              </a:br>
              <a:r>
                <a:rPr kumimoji="0" lang="en-US" sz="1100" b="0" i="0" u="none" strike="noStrike" kern="0" cap="none" spc="0" normalizeH="0" baseline="0" noProof="0" dirty="0">
                  <a:ln>
                    <a:noFill/>
                  </a:ln>
                  <a:solidFill>
                    <a:srgbClr val="0078D7"/>
                  </a:solidFill>
                  <a:effectLst/>
                  <a:uLnTx/>
                  <a:uFillTx/>
                  <a:latin typeface="Segoe UI"/>
                  <a:ea typeface="+mn-ea"/>
                  <a:cs typeface="Segoe UI Semilight" charset="0"/>
                </a:rPr>
                <a:t> use Microsoft Cloud</a:t>
              </a:r>
              <a:endParaRPr kumimoji="0" lang="en-US" sz="1050" b="0" i="0" u="none" strike="noStrike" kern="0" cap="none" spc="0" normalizeH="0" baseline="0" noProof="0" dirty="0">
                <a:ln>
                  <a:noFill/>
                </a:ln>
                <a:solidFill>
                  <a:srgbClr val="0078D7"/>
                </a:solidFill>
                <a:effectLst/>
                <a:uLnTx/>
                <a:uFillTx/>
                <a:latin typeface="Segoe UI"/>
                <a:ea typeface="+mn-ea"/>
                <a:cs typeface="Segoe UI Semilight" charset="0"/>
              </a:endParaRPr>
            </a:p>
          </p:txBody>
        </p:sp>
      </p:grpSp>
      <p:sp>
        <p:nvSpPr>
          <p:cNvPr id="42" name="Title 2">
            <a:extLst>
              <a:ext uri="{FF2B5EF4-FFF2-40B4-BE49-F238E27FC236}">
                <a16:creationId xmlns:a16="http://schemas.microsoft.com/office/drawing/2014/main" id="{DAB78EBC-4817-4B2B-969D-CEDAE8736F61}"/>
              </a:ext>
            </a:extLst>
          </p:cNvPr>
          <p:cNvSpPr txBox="1">
            <a:spLocks/>
          </p:cNvSpPr>
          <p:nvPr/>
        </p:nvSpPr>
        <p:spPr>
          <a:xfrm>
            <a:off x="2781246" y="587222"/>
            <a:ext cx="662950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dirty="0"/>
              <a:t>Azure is the best place for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D2E302CD-8867-4842-B24B-C0EFCD135B85}"/>
              </a:ext>
            </a:extLst>
          </p:cNvPr>
          <p:cNvSpPr/>
          <p:nvPr/>
        </p:nvSpPr>
        <p:spPr>
          <a:xfrm>
            <a:off x="232477" y="2624017"/>
            <a:ext cx="2331820"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mn-ea"/>
                <a:cs typeface="+mn-cs"/>
              </a:rPr>
              <a:t>Accelerate time to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with agile tools and services </a:t>
            </a:r>
          </a:p>
        </p:txBody>
      </p:sp>
      <p:cxnSp>
        <p:nvCxnSpPr>
          <p:cNvPr id="55" name="Straight Connector 54">
            <a:extLst>
              <a:ext uri="{FF2B5EF4-FFF2-40B4-BE49-F238E27FC236}">
                <a16:creationId xmlns:a16="http://schemas.microsoft.com/office/drawing/2014/main" id="{2E7248A7-4839-4A1B-B013-51F2D03E6B2A}"/>
              </a:ext>
            </a:extLst>
          </p:cNvPr>
          <p:cNvCxnSpPr>
            <a:cxnSpLocks/>
          </p:cNvCxnSpPr>
          <p:nvPr/>
        </p:nvCxnSpPr>
        <p:spPr>
          <a:xfrm>
            <a:off x="232477" y="3666967"/>
            <a:ext cx="2387971"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621914A-B0F0-4357-B342-F4F9FE95E05D}"/>
              </a:ext>
            </a:extLst>
          </p:cNvPr>
          <p:cNvSpPr/>
          <p:nvPr/>
        </p:nvSpPr>
        <p:spPr>
          <a:xfrm>
            <a:off x="887995" y="4255460"/>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Powerful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tools </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66" name="Rectangle 65">
            <a:extLst>
              <a:ext uri="{FF2B5EF4-FFF2-40B4-BE49-F238E27FC236}">
                <a16:creationId xmlns:a16="http://schemas.microsoft.com/office/drawing/2014/main" id="{BC6428CC-6038-4EA7-ABE4-D8CF1401F716}"/>
              </a:ext>
            </a:extLst>
          </p:cNvPr>
          <p:cNvSpPr/>
          <p:nvPr/>
        </p:nvSpPr>
        <p:spPr>
          <a:xfrm>
            <a:off x="24899" y="4258428"/>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Pretrained AI services</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67" name="Rectangle 66">
            <a:extLst>
              <a:ext uri="{FF2B5EF4-FFF2-40B4-BE49-F238E27FC236}">
                <a16:creationId xmlns:a16="http://schemas.microsoft.com/office/drawing/2014/main" id="{802FE0F1-8975-4668-835B-7CDDBFEA46EA}"/>
              </a:ext>
            </a:extLst>
          </p:cNvPr>
          <p:cNvSpPr/>
          <p:nvPr/>
        </p:nvSpPr>
        <p:spPr>
          <a:xfrm>
            <a:off x="1760197" y="4265708"/>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Comprehensive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platform</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grpSp>
        <p:nvGrpSpPr>
          <p:cNvPr id="68" name="Group 67">
            <a:extLst>
              <a:ext uri="{FF2B5EF4-FFF2-40B4-BE49-F238E27FC236}">
                <a16:creationId xmlns:a16="http://schemas.microsoft.com/office/drawing/2014/main" id="{A02D1617-347F-4F22-933B-1785600CD137}"/>
              </a:ext>
            </a:extLst>
          </p:cNvPr>
          <p:cNvGrpSpPr/>
          <p:nvPr/>
        </p:nvGrpSpPr>
        <p:grpSpPr>
          <a:xfrm>
            <a:off x="439706" y="3868159"/>
            <a:ext cx="347759" cy="332812"/>
            <a:chOff x="5428591" y="5871845"/>
            <a:chExt cx="1359230" cy="1300810"/>
          </a:xfrm>
        </p:grpSpPr>
        <p:cxnSp>
          <p:nvCxnSpPr>
            <p:cNvPr id="69" name="Straight Connector 68">
              <a:extLst>
                <a:ext uri="{FF2B5EF4-FFF2-40B4-BE49-F238E27FC236}">
                  <a16:creationId xmlns:a16="http://schemas.microsoft.com/office/drawing/2014/main" id="{C6234041-9FEC-4C23-91D8-28A5F53E64AF}"/>
                </a:ext>
              </a:extLst>
            </p:cNvPr>
            <p:cNvCxnSpPr>
              <a:cxnSpLocks/>
            </p:cNvCxnSpPr>
            <p:nvPr/>
          </p:nvCxnSpPr>
          <p:spPr>
            <a:xfrm flipV="1">
              <a:off x="6057900" y="6623850"/>
              <a:ext cx="64441" cy="30527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1D9A66C-372A-4236-AF97-196028028ED8}"/>
                </a:ext>
              </a:extLst>
            </p:cNvPr>
            <p:cNvCxnSpPr>
              <a:cxnSpLocks/>
            </p:cNvCxnSpPr>
            <p:nvPr/>
          </p:nvCxnSpPr>
          <p:spPr>
            <a:xfrm flipH="1" flipV="1">
              <a:off x="6172927" y="6610058"/>
              <a:ext cx="293913" cy="435902"/>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C3E469F-0474-46DD-B73B-FD6D64B214BE}"/>
                </a:ext>
              </a:extLst>
            </p:cNvPr>
            <p:cNvCxnSpPr>
              <a:cxnSpLocks/>
            </p:cNvCxnSpPr>
            <p:nvPr/>
          </p:nvCxnSpPr>
          <p:spPr>
            <a:xfrm flipH="1" flipV="1">
              <a:off x="6187440" y="6596380"/>
              <a:ext cx="266700" cy="19050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7ECBCD-A47E-4C5E-BED7-762666994A3B}"/>
                </a:ext>
              </a:extLst>
            </p:cNvPr>
            <p:cNvCxnSpPr>
              <a:cxnSpLocks/>
            </p:cNvCxnSpPr>
            <p:nvPr/>
          </p:nvCxnSpPr>
          <p:spPr>
            <a:xfrm flipH="1">
              <a:off x="6205220" y="6555740"/>
              <a:ext cx="436881" cy="254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78EC805-9489-4567-9F40-9526057FDE58}"/>
                </a:ext>
              </a:extLst>
            </p:cNvPr>
            <p:cNvCxnSpPr>
              <a:cxnSpLocks/>
            </p:cNvCxnSpPr>
            <p:nvPr/>
          </p:nvCxnSpPr>
          <p:spPr>
            <a:xfrm flipH="1">
              <a:off x="6190943" y="6263640"/>
              <a:ext cx="258117" cy="241592"/>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DB29DBB-7D80-40E7-998A-B3754F504D19}"/>
                </a:ext>
              </a:extLst>
            </p:cNvPr>
            <p:cNvCxnSpPr>
              <a:cxnSpLocks/>
            </p:cNvCxnSpPr>
            <p:nvPr/>
          </p:nvCxnSpPr>
          <p:spPr>
            <a:xfrm flipH="1">
              <a:off x="5737860" y="6596380"/>
              <a:ext cx="354025" cy="42926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B5C903F-3C7F-4D9B-A411-637CD53FFE26}"/>
                </a:ext>
              </a:extLst>
            </p:cNvPr>
            <p:cNvCxnSpPr>
              <a:cxnSpLocks/>
            </p:cNvCxnSpPr>
            <p:nvPr/>
          </p:nvCxnSpPr>
          <p:spPr>
            <a:xfrm flipH="1">
              <a:off x="5798821" y="6588760"/>
              <a:ext cx="274319" cy="15748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1AE59F-8EF2-430F-BE5A-1BC70FFFF0B6}"/>
                </a:ext>
              </a:extLst>
            </p:cNvPr>
            <p:cNvCxnSpPr>
              <a:cxnSpLocks/>
            </p:cNvCxnSpPr>
            <p:nvPr/>
          </p:nvCxnSpPr>
          <p:spPr>
            <a:xfrm flipH="1" flipV="1">
              <a:off x="5570220" y="6406515"/>
              <a:ext cx="489585" cy="131445"/>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E057140-C927-4D23-8C09-9A47C4C421C6}"/>
                </a:ext>
              </a:extLst>
            </p:cNvPr>
            <p:cNvCxnSpPr>
              <a:cxnSpLocks/>
            </p:cNvCxnSpPr>
            <p:nvPr/>
          </p:nvCxnSpPr>
          <p:spPr>
            <a:xfrm flipH="1" flipV="1">
              <a:off x="5785485" y="6122670"/>
              <a:ext cx="297180" cy="37338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BC6387-31AC-4089-8B4E-8EAB1F223DD9}"/>
                </a:ext>
              </a:extLst>
            </p:cNvPr>
            <p:cNvCxnSpPr>
              <a:cxnSpLocks/>
            </p:cNvCxnSpPr>
            <p:nvPr/>
          </p:nvCxnSpPr>
          <p:spPr>
            <a:xfrm flipH="1" flipV="1">
              <a:off x="6042660" y="6141720"/>
              <a:ext cx="75401" cy="339408"/>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7745D4-5A16-4077-B7EE-27131EADAACA}"/>
                </a:ext>
              </a:extLst>
            </p:cNvPr>
            <p:cNvCxnSpPr>
              <a:cxnSpLocks/>
            </p:cNvCxnSpPr>
            <p:nvPr/>
          </p:nvCxnSpPr>
          <p:spPr>
            <a:xfrm flipV="1">
              <a:off x="6162040" y="6012180"/>
              <a:ext cx="187960" cy="46990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2C70D3D-3F8F-4F3C-921E-754FC97C95B5}"/>
                </a:ext>
              </a:extLst>
            </p:cNvPr>
            <p:cNvSpPr/>
            <p:nvPr/>
          </p:nvSpPr>
          <p:spPr bwMode="auto">
            <a:xfrm>
              <a:off x="6063591" y="647890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A79A5C27-0A78-48D5-A7E3-29F14134EB54}"/>
                </a:ext>
              </a:extLst>
            </p:cNvPr>
            <p:cNvSpPr/>
            <p:nvPr/>
          </p:nvSpPr>
          <p:spPr bwMode="auto">
            <a:xfrm>
              <a:off x="6645251" y="647890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E364001-3F2E-4FE5-B47B-802B3661FC70}"/>
                </a:ext>
              </a:extLst>
            </p:cNvPr>
            <p:cNvSpPr/>
            <p:nvPr/>
          </p:nvSpPr>
          <p:spPr bwMode="auto">
            <a:xfrm>
              <a:off x="6431891" y="675576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C6B275DF-817B-4D9E-AEA8-A9317D51BC1D}"/>
                </a:ext>
              </a:extLst>
            </p:cNvPr>
            <p:cNvSpPr/>
            <p:nvPr/>
          </p:nvSpPr>
          <p:spPr bwMode="auto">
            <a:xfrm>
              <a:off x="6431891" y="70300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1386A7CB-C55F-4ACB-9048-EE1CC8094DDF}"/>
                </a:ext>
              </a:extLst>
            </p:cNvPr>
            <p:cNvSpPr/>
            <p:nvPr/>
          </p:nvSpPr>
          <p:spPr bwMode="auto">
            <a:xfrm>
              <a:off x="6431891" y="614362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2F0AA54B-AA9A-481C-A8A1-1F850902C95B}"/>
                </a:ext>
              </a:extLst>
            </p:cNvPr>
            <p:cNvSpPr/>
            <p:nvPr/>
          </p:nvSpPr>
          <p:spPr bwMode="auto">
            <a:xfrm>
              <a:off x="6304891" y="587184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C3480C5A-9B90-4D46-83C8-A927353D5A89}"/>
                </a:ext>
              </a:extLst>
            </p:cNvPr>
            <p:cNvSpPr/>
            <p:nvPr/>
          </p:nvSpPr>
          <p:spPr bwMode="auto">
            <a:xfrm>
              <a:off x="5954371" y="60013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07660A33-E72E-4D93-B95E-F4AC90E36E9A}"/>
                </a:ext>
              </a:extLst>
            </p:cNvPr>
            <p:cNvSpPr/>
            <p:nvPr/>
          </p:nvSpPr>
          <p:spPr bwMode="auto">
            <a:xfrm>
              <a:off x="5667351" y="60013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98E33687-89C3-4660-A73D-C4E8B296A715}"/>
                </a:ext>
              </a:extLst>
            </p:cNvPr>
            <p:cNvSpPr/>
            <p:nvPr/>
          </p:nvSpPr>
          <p:spPr bwMode="auto">
            <a:xfrm>
              <a:off x="5428591" y="6318885"/>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88F424C1-5AAB-4B45-A030-28FC7F9DB58F}"/>
                </a:ext>
              </a:extLst>
            </p:cNvPr>
            <p:cNvSpPr/>
            <p:nvPr/>
          </p:nvSpPr>
          <p:spPr bwMode="auto">
            <a:xfrm>
              <a:off x="5667351" y="671005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759E2C04-6536-4267-8F3E-8606D74A7040}"/>
                </a:ext>
              </a:extLst>
            </p:cNvPr>
            <p:cNvSpPr/>
            <p:nvPr/>
          </p:nvSpPr>
          <p:spPr bwMode="auto">
            <a:xfrm>
              <a:off x="5619091" y="700215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B41EEBE0-9EAB-4811-BD6A-88BA2E50443B}"/>
                </a:ext>
              </a:extLst>
            </p:cNvPr>
            <p:cNvSpPr/>
            <p:nvPr/>
          </p:nvSpPr>
          <p:spPr bwMode="auto">
            <a:xfrm>
              <a:off x="5974691" y="6920878"/>
              <a:ext cx="142570" cy="142570"/>
            </a:xfrm>
            <a:prstGeom prst="ellipse">
              <a:avLst/>
            </a:prstGeom>
            <a:no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a:extLst>
              <a:ext uri="{FF2B5EF4-FFF2-40B4-BE49-F238E27FC236}">
                <a16:creationId xmlns:a16="http://schemas.microsoft.com/office/drawing/2014/main" id="{58B9F20F-2EC3-4622-886A-4023763AABC9}"/>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61842" y="3923226"/>
            <a:ext cx="347285" cy="248523"/>
          </a:xfrm>
          <a:prstGeom prst="rect">
            <a:avLst/>
          </a:prstGeom>
        </p:spPr>
      </p:pic>
      <p:pic>
        <p:nvPicPr>
          <p:cNvPr id="9" name="Picture 8">
            <a:extLst>
              <a:ext uri="{FF2B5EF4-FFF2-40B4-BE49-F238E27FC236}">
                <a16:creationId xmlns:a16="http://schemas.microsoft.com/office/drawing/2014/main" id="{7CF00D58-9257-494F-9322-73FEE56ACA56}"/>
              </a:ext>
            </a:extLst>
          </p:cNvPr>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38092" y="3907983"/>
            <a:ext cx="349700" cy="349700"/>
          </a:xfrm>
          <a:prstGeom prst="rect">
            <a:avLst/>
          </a:prstGeom>
        </p:spPr>
      </p:pic>
    </p:spTree>
    <p:extLst>
      <p:ext uri="{BB962C8B-B14F-4D97-AF65-F5344CB8AC3E}">
        <p14:creationId xmlns:p14="http://schemas.microsoft.com/office/powerpoint/2010/main" val="2286255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45719" y="4458585"/>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4952165" y="4458585"/>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8295240" y="4458585"/>
            <a:ext cx="2486454" cy="738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Machine Learning</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mn-cs"/>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5207942" y="2402827"/>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799903" y="2402827"/>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8595065" y="2402827"/>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68765" y="3091497"/>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5704467" y="3088005"/>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grpSp>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9085769" y="3138743"/>
            <a:ext cx="981849" cy="944711"/>
          </a:xfrm>
          <a:prstGeom prst="ellipse">
            <a:avLst/>
          </a:prstGeom>
          <a:solidFill>
            <a:srgbClr val="0078D7"/>
          </a:solidFill>
          <a:ln w="10795" cap="flat" cmpd="sng" algn="ctr">
            <a:noFill/>
            <a:prstDash val="solid"/>
          </a:ln>
          <a:effectLst>
            <a:outerShdw blurRad="190500" dist="38100" dir="2700000" algn="tl" rotWithShape="0">
              <a:prstClr val="black">
                <a:alpha val="25000"/>
              </a:prstClr>
            </a:outerShdw>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dirty="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9327345" y="3397725"/>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54" name="Title 2">
            <a:extLst>
              <a:ext uri="{FF2B5EF4-FFF2-40B4-BE49-F238E27FC236}">
                <a16:creationId xmlns:a16="http://schemas.microsoft.com/office/drawing/2014/main" id="{84CFE08A-E294-4160-A5D8-0A54F01CDE54}"/>
              </a:ext>
            </a:extLst>
          </p:cNvPr>
          <p:cNvSpPr txBox="1">
            <a:spLocks/>
          </p:cNvSpPr>
          <p:nvPr/>
        </p:nvSpPr>
        <p:spPr>
          <a:xfrm>
            <a:off x="3490307" y="564205"/>
            <a:ext cx="5211386"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cs typeface="Segoe UI Light" panose="020B0502040204020203" pitchFamily="34" charset="0"/>
              </a:rPr>
              <a:t>Azure AI</a:t>
            </a:r>
          </a:p>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50" normalizeH="0" baseline="0" noProof="0" dirty="0">
              <a:ln w="3175">
                <a:noFill/>
              </a:ln>
              <a:gradFill>
                <a:gsLst>
                  <a:gs pos="1250">
                    <a:srgbClr val="1A1A1A"/>
                  </a:gs>
                  <a:gs pos="100000">
                    <a:srgbClr val="1A1A1A"/>
                  </a:gs>
                </a:gsLst>
                <a:lin ang="5400000" scaled="0"/>
              </a:gradFill>
              <a:effectLst/>
              <a:uLnTx/>
              <a:uFillTx/>
              <a:cs typeface="Segoe UI Light" panose="020B0502040204020203"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000"/>
                                        <p:tgtEl>
                                          <p:spTgt spid="63"/>
                                        </p:tgtEl>
                                      </p:cBhvr>
                                    </p:animEffect>
                                    <p:anim calcmode="lin" valueType="num">
                                      <p:cBhvr>
                                        <p:cTn id="8" dur="1000" fill="hold"/>
                                        <p:tgtEl>
                                          <p:spTgt spid="63"/>
                                        </p:tgtEl>
                                        <p:attrNameLst>
                                          <p:attrName>ppt_x</p:attrName>
                                        </p:attrNameLst>
                                      </p:cBhvr>
                                      <p:tavLst>
                                        <p:tav tm="0">
                                          <p:val>
                                            <p:strVal val="#ppt_x"/>
                                          </p:val>
                                        </p:tav>
                                        <p:tav tm="100000">
                                          <p:val>
                                            <p:strVal val="#ppt_x"/>
                                          </p:val>
                                        </p:tav>
                                      </p:tavLst>
                                    </p:anim>
                                    <p:anim calcmode="lin" valueType="num">
                                      <p:cBhvr>
                                        <p:cTn id="9" dur="10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1000"/>
                                        <p:tgtEl>
                                          <p:spTgt spid="65"/>
                                        </p:tgtEl>
                                      </p:cBhvr>
                                    </p:animEffect>
                                    <p:anim calcmode="lin" valueType="num">
                                      <p:cBhvr>
                                        <p:cTn id="13" dur="1000" fill="hold"/>
                                        <p:tgtEl>
                                          <p:spTgt spid="65"/>
                                        </p:tgtEl>
                                        <p:attrNameLst>
                                          <p:attrName>ppt_x</p:attrName>
                                        </p:attrNameLst>
                                      </p:cBhvr>
                                      <p:tavLst>
                                        <p:tav tm="0">
                                          <p:val>
                                            <p:strVal val="#ppt_x"/>
                                          </p:val>
                                        </p:tav>
                                        <p:tav tm="100000">
                                          <p:val>
                                            <p:strVal val="#ppt_x"/>
                                          </p:val>
                                        </p:tav>
                                      </p:tavLst>
                                    </p:anim>
                                    <p:anim calcmode="lin" valueType="num">
                                      <p:cBhvr>
                                        <p:cTn id="14" dur="10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theme/theme1.xml><?xml version="1.0" encoding="utf-8"?>
<a:theme xmlns:a="http://schemas.openxmlformats.org/drawingml/2006/main" name="1_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orldwide_Partner_Conference_Template.potx" id="{8FB49EC0-2A0D-4F34-8931-56B239D0E325}" vid="{5F253718-F1D7-4EF8-9084-8B94E6CEAB70}"/>
    </a:ext>
  </a:extLst>
</a:theme>
</file>

<file path=ppt/theme/theme2.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potx" id="{C012A628-78A1-424B-BCF4-D82F84699F88}" vid="{53E980D8-12F7-4E31-B54D-E701BC9269F1}"/>
    </a:ext>
  </a:extLst>
</a:theme>
</file>

<file path=ppt/theme/theme4.xml><?xml version="1.0" encoding="utf-8"?>
<a:theme xmlns:a="http://schemas.openxmlformats.org/drawingml/2006/main" name="4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285750" indent="-285750" algn="l" defTabSz="932472" fontAlgn="base">
          <a:lnSpc>
            <a:spcPct val="90000"/>
          </a:lnSpc>
          <a:spcBef>
            <a:spcPct val="0"/>
          </a:spcBef>
          <a:spcAft>
            <a:spcPct val="0"/>
          </a:spcAft>
          <a:buFont typeface="Arial" panose="020B0604020202020204" pitchFamily="34" charset="0"/>
          <a:buChar char="•"/>
          <a:defRPr sz="1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9525" cap="flat" cmpd="sng" algn="ctr">
          <a:solidFill>
            <a:srgbClr val="FFFFFF">
              <a:lumMod val="75000"/>
            </a:srgbClr>
          </a:solidFill>
          <a:prstDash val="solid"/>
          <a:headEnd type="none"/>
          <a:tailEnd type="triangle"/>
        </a:ln>
        <a:effectLst/>
      </a:spPr>
      <a:bodyPr/>
      <a:lst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7.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Data_007.potx" id="{71E475C3-5389-4C23-A03C-080483CB24DB}" vid="{0EE2B024-E619-4527-BE40-2328F069151A}"/>
    </a:ext>
  </a:extLst>
</a:theme>
</file>

<file path=ppt/theme/theme8.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F4CD590420C104E80FF87FED4E140E2" ma:contentTypeVersion="10" ma:contentTypeDescription="Create a new document." ma:contentTypeScope="" ma:versionID="753a213215f7c53859d3c6983d2c3fde">
  <xsd:schema xmlns:xsd="http://www.w3.org/2001/XMLSchema" xmlns:xs="http://www.w3.org/2001/XMLSchema" xmlns:p="http://schemas.microsoft.com/office/2006/metadata/properties" xmlns:ns2="bc323da2-161e-4a56-8a0a-b023a79e9686" xmlns:ns3="ae8eb2a0-2d05-4c8a-b6dc-133be4f2870d" targetNamespace="http://schemas.microsoft.com/office/2006/metadata/properties" ma:root="true" ma:fieldsID="48d6dcbfddb0778104849f6509ecb3af" ns2:_="" ns3:_="">
    <xsd:import namespace="bc323da2-161e-4a56-8a0a-b023a79e9686"/>
    <xsd:import namespace="ae8eb2a0-2d05-4c8a-b6dc-133be4f2870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323da2-161e-4a56-8a0a-b023a79e968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LastSharedByUser" ma:index="10" nillable="true" ma:displayName="Last Shared By User" ma:hidden="true" ma:internalName="LastSharedByUser" ma:readOnly="true">
      <xsd:simpleType>
        <xsd:restriction base="dms:Note"/>
      </xsd:simpleType>
    </xsd:element>
    <xsd:element name="LastSharedByTime" ma:index="11"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e8eb2a0-2d05-4c8a-b6dc-133be4f2870d"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DB9192-9C8F-45E4-96BE-5C6FAB24E59C}">
  <ds:schemaRefs>
    <ds:schemaRef ds:uri="http://schemas.microsoft.com/sharepoint/v3/contenttype/forms"/>
  </ds:schemaRefs>
</ds:datastoreItem>
</file>

<file path=customXml/itemProps2.xml><?xml version="1.0" encoding="utf-8"?>
<ds:datastoreItem xmlns:ds="http://schemas.openxmlformats.org/officeDocument/2006/customXml" ds:itemID="{A9FC2669-70E6-4F26-91E9-80EEF1008D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323da2-161e-4a56-8a0a-b023a79e9686"/>
    <ds:schemaRef ds:uri="ae8eb2a0-2d05-4c8a-b6dc-133be4f287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961F29-16BC-4401-B0BE-3971171A3068}">
  <ds:schemaRefs>
    <ds:schemaRef ds:uri="http://schemas.microsoft.com/office/infopath/2007/PartnerControls"/>
    <ds:schemaRef ds:uri="http://www.w3.org/XML/1998/namespace"/>
    <ds:schemaRef ds:uri="bc323da2-161e-4a56-8a0a-b023a79e9686"/>
    <ds:schemaRef ds:uri="http://purl.org/dc/dcmitype/"/>
    <ds:schemaRef ds:uri="http://purl.org/dc/terms/"/>
    <ds:schemaRef ds:uri="http://purl.org/dc/elements/1.1/"/>
    <ds:schemaRef ds:uri="http://schemas.microsoft.com/office/2006/documentManagement/types"/>
    <ds:schemaRef ds:uri="http://schemas.openxmlformats.org/package/2006/metadata/core-properties"/>
    <ds:schemaRef ds:uri="ae8eb2a0-2d05-4c8a-b6dc-133be4f2870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1350</Words>
  <Application>Microsoft Macintosh PowerPoint</Application>
  <PresentationFormat>Widescreen</PresentationFormat>
  <Paragraphs>357</Paragraphs>
  <Slides>33</Slides>
  <Notes>28</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33</vt:i4>
      </vt:variant>
    </vt:vector>
  </HeadingPairs>
  <TitlesOfParts>
    <vt:vector size="52" baseType="lpstr">
      <vt:lpstr>ＭＳ Ｐゴシック</vt:lpstr>
      <vt:lpstr>ＭＳ Ｐゴシック</vt:lpstr>
      <vt:lpstr>Arial</vt:lpstr>
      <vt:lpstr>Calibri</vt:lpstr>
      <vt:lpstr>Consolas</vt:lpstr>
      <vt:lpstr>Segoe UI</vt:lpstr>
      <vt:lpstr>Segoe UI Light</vt:lpstr>
      <vt:lpstr>Segoe UI Semibold</vt:lpstr>
      <vt:lpstr>Segoe UI Semilight</vt:lpstr>
      <vt:lpstr>Source Sans Pro</vt:lpstr>
      <vt:lpstr>Wingdings</vt:lpstr>
      <vt:lpstr>1_3-30680_Worldwide Partner Conference 2015 </vt:lpstr>
      <vt:lpstr>WHITE TEMPLATE</vt:lpstr>
      <vt:lpstr>1_5-50195_Microsoft_Build_Template</vt:lpstr>
      <vt:lpstr>4_MGXFY15</vt:lpstr>
      <vt:lpstr>2_WHITE TEMPLATE</vt:lpstr>
      <vt:lpstr>1_AI template</vt:lpstr>
      <vt:lpstr>1_WHITE TEMPLATE</vt:lpstr>
      <vt:lpstr>3_WHITE TEMPLATE</vt:lpstr>
      <vt:lpstr>AI Discovery Day</vt:lpstr>
      <vt:lpstr>Event Agenda:</vt:lpstr>
      <vt:lpstr>Azure AI</vt:lpstr>
      <vt:lpstr>Azure Data + AI</vt:lpstr>
      <vt:lpstr>PowerPoint Presentation</vt:lpstr>
      <vt:lpstr>PowerPoint Presentation</vt:lpstr>
      <vt:lpstr>Azure</vt:lpstr>
      <vt:lpstr>PowerPoint Presentation</vt:lpstr>
      <vt:lpstr>PowerPoint Presentation</vt:lpstr>
      <vt:lpstr>AI Apps &amp; Agents</vt:lpstr>
      <vt:lpstr>PowerPoint Presentation</vt:lpstr>
      <vt:lpstr>AI apps &amp; agents: Reference Architecture</vt:lpstr>
      <vt:lpstr>Cognitive Services</vt:lpstr>
      <vt:lpstr>Customer examples</vt:lpstr>
      <vt:lpstr>Intelligent Apps &amp; Agents Demo</vt:lpstr>
      <vt:lpstr>Cognitive Services Demos</vt:lpstr>
      <vt:lpstr>PowerPoint Presentation</vt:lpstr>
      <vt:lpstr>What is knowledge mining?</vt:lpstr>
      <vt:lpstr>Knowledge mining with Azure Search</vt:lpstr>
      <vt:lpstr>Knowledge mining: Reference Architecture</vt:lpstr>
      <vt:lpstr>Customer examples</vt:lpstr>
      <vt:lpstr>Knowledge Mining Demo</vt:lpstr>
      <vt:lpstr>Machine Learning</vt:lpstr>
      <vt:lpstr>Machine learning on Azure</vt:lpstr>
      <vt:lpstr>Popular frameworks Build sophisticated deep learning solutions</vt:lpstr>
      <vt:lpstr>Productive services Empower your development teams</vt:lpstr>
      <vt:lpstr>Azure Databricks </vt:lpstr>
      <vt:lpstr>Powerful infrastructure Accelerate time to value</vt:lpstr>
      <vt:lpstr>Customer examples</vt:lpstr>
      <vt:lpstr>PowerPoint Presentation</vt:lpstr>
      <vt:lpstr>Our opportunity</vt:lpstr>
      <vt:lpstr>Azure—cloud for all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Wallow 7/2/2018</dc:title>
  <dc:creator/>
  <cp:lastModifiedBy/>
  <cp:revision>2</cp:revision>
  <dcterms:created xsi:type="dcterms:W3CDTF">2018-06-30T07:19:10Z</dcterms:created>
  <dcterms:modified xsi:type="dcterms:W3CDTF">2018-09-18T16:16:52Z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2018-07-01T01:51:27.0442925Z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0x0101008F4CD590420C104E80FF87FED4E140E2</vt:lpwstr>
  </property>
</Properties>
</file>